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avif"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5" r:id="rId5"/>
  </p:sldMasterIdLst>
  <p:notesMasterIdLst>
    <p:notesMasterId r:id="rId29"/>
  </p:notesMasterIdLst>
  <p:handoutMasterIdLst>
    <p:handoutMasterId r:id="rId30"/>
  </p:handoutMasterIdLst>
  <p:sldIdLst>
    <p:sldId id="279" r:id="rId6"/>
    <p:sldId id="304" r:id="rId7"/>
    <p:sldId id="306" r:id="rId8"/>
    <p:sldId id="316" r:id="rId9"/>
    <p:sldId id="314" r:id="rId10"/>
    <p:sldId id="318" r:id="rId11"/>
    <p:sldId id="301" r:id="rId12"/>
    <p:sldId id="317" r:id="rId13"/>
    <p:sldId id="319" r:id="rId14"/>
    <p:sldId id="320" r:id="rId15"/>
    <p:sldId id="321" r:id="rId16"/>
    <p:sldId id="308" r:id="rId17"/>
    <p:sldId id="323" r:id="rId18"/>
    <p:sldId id="324" r:id="rId19"/>
    <p:sldId id="325" r:id="rId20"/>
    <p:sldId id="326" r:id="rId21"/>
    <p:sldId id="309" r:id="rId22"/>
    <p:sldId id="329" r:id="rId23"/>
    <p:sldId id="328" r:id="rId24"/>
    <p:sldId id="332" r:id="rId25"/>
    <p:sldId id="330" r:id="rId26"/>
    <p:sldId id="331" r:id="rId27"/>
    <p:sldId id="289"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D51"/>
    <a:srgbClr val="008FFA"/>
    <a:srgbClr val="007AD6"/>
    <a:srgbClr val="004D86"/>
    <a:srgbClr val="92A750"/>
    <a:srgbClr val="2C567A"/>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949" autoAdjust="0"/>
  </p:normalViewPr>
  <p:slideViewPr>
    <p:cSldViewPr snapToGrid="0" showGuides="1">
      <p:cViewPr varScale="1">
        <p:scale>
          <a:sx n="69" d="100"/>
          <a:sy n="69" d="100"/>
        </p:scale>
        <p:origin x="69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198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E93439-51B1-4066-A04C-75C70E0822D5}" type="datetime1">
              <a:rPr lang="it-IT" smtClean="0"/>
              <a:t>15/04/2025</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8A1656-FDB1-442A-B22F-67D2FDA9ED13}" type="slidenum">
              <a:rPr lang="it-IT" smtClean="0"/>
              <a:t>‹N›</a:t>
            </a:fld>
            <a:endParaRPr lang="it-IT" dirty="0"/>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8ADB8-09F7-4FE3-8B03-241A45188F43}" type="datetime1">
              <a:rPr lang="it-IT" smtClean="0"/>
              <a:pPr/>
              <a:t>15/04/2025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36304E-FDE3-4B4F-A3B7-EBE87F3FA5E2}" type="slidenum">
              <a:rPr lang="it-IT" noProof="0" smtClean="0"/>
              <a:t>‹N›</a:t>
            </a:fld>
            <a:endParaRPr lang="it-IT"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a:t>
            </a:fld>
            <a:endParaRPr lang="it-IT" dirty="0"/>
          </a:p>
        </p:txBody>
      </p:sp>
    </p:spTree>
    <p:extLst>
      <p:ext uri="{BB962C8B-B14F-4D97-AF65-F5344CB8AC3E}">
        <p14:creationId xmlns:p14="http://schemas.microsoft.com/office/powerpoint/2010/main" val="363924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10</a:t>
            </a:fld>
            <a:endParaRPr lang="it-IT" dirty="0"/>
          </a:p>
        </p:txBody>
      </p:sp>
    </p:spTree>
    <p:extLst>
      <p:ext uri="{BB962C8B-B14F-4D97-AF65-F5344CB8AC3E}">
        <p14:creationId xmlns:p14="http://schemas.microsoft.com/office/powerpoint/2010/main" val="140256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11</a:t>
            </a:fld>
            <a:endParaRPr lang="it-IT" dirty="0"/>
          </a:p>
        </p:txBody>
      </p:sp>
    </p:spTree>
    <p:extLst>
      <p:ext uri="{BB962C8B-B14F-4D97-AF65-F5344CB8AC3E}">
        <p14:creationId xmlns:p14="http://schemas.microsoft.com/office/powerpoint/2010/main" val="168508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12</a:t>
            </a:fld>
            <a:endParaRPr lang="it-IT" dirty="0"/>
          </a:p>
        </p:txBody>
      </p:sp>
    </p:spTree>
    <p:extLst>
      <p:ext uri="{BB962C8B-B14F-4D97-AF65-F5344CB8AC3E}">
        <p14:creationId xmlns:p14="http://schemas.microsoft.com/office/powerpoint/2010/main" val="1779603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13</a:t>
            </a:fld>
            <a:endParaRPr lang="it-IT" dirty="0"/>
          </a:p>
        </p:txBody>
      </p:sp>
    </p:spTree>
    <p:extLst>
      <p:ext uri="{BB962C8B-B14F-4D97-AF65-F5344CB8AC3E}">
        <p14:creationId xmlns:p14="http://schemas.microsoft.com/office/powerpoint/2010/main" val="55309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14</a:t>
            </a:fld>
            <a:endParaRPr lang="it-IT" dirty="0"/>
          </a:p>
        </p:txBody>
      </p:sp>
    </p:spTree>
    <p:extLst>
      <p:ext uri="{BB962C8B-B14F-4D97-AF65-F5344CB8AC3E}">
        <p14:creationId xmlns:p14="http://schemas.microsoft.com/office/powerpoint/2010/main" val="221285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15</a:t>
            </a:fld>
            <a:endParaRPr lang="it-IT" dirty="0"/>
          </a:p>
        </p:txBody>
      </p:sp>
    </p:spTree>
    <p:extLst>
      <p:ext uri="{BB962C8B-B14F-4D97-AF65-F5344CB8AC3E}">
        <p14:creationId xmlns:p14="http://schemas.microsoft.com/office/powerpoint/2010/main" val="394494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16</a:t>
            </a:fld>
            <a:endParaRPr lang="it-IT" dirty="0"/>
          </a:p>
        </p:txBody>
      </p:sp>
    </p:spTree>
    <p:extLst>
      <p:ext uri="{BB962C8B-B14F-4D97-AF65-F5344CB8AC3E}">
        <p14:creationId xmlns:p14="http://schemas.microsoft.com/office/powerpoint/2010/main" val="145214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17</a:t>
            </a:fld>
            <a:endParaRPr lang="it-IT" dirty="0"/>
          </a:p>
        </p:txBody>
      </p:sp>
    </p:spTree>
    <p:extLst>
      <p:ext uri="{BB962C8B-B14F-4D97-AF65-F5344CB8AC3E}">
        <p14:creationId xmlns:p14="http://schemas.microsoft.com/office/powerpoint/2010/main" val="271728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18</a:t>
            </a:fld>
            <a:endParaRPr lang="it-IT" dirty="0"/>
          </a:p>
        </p:txBody>
      </p:sp>
    </p:spTree>
    <p:extLst>
      <p:ext uri="{BB962C8B-B14F-4D97-AF65-F5344CB8AC3E}">
        <p14:creationId xmlns:p14="http://schemas.microsoft.com/office/powerpoint/2010/main" val="2622353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19</a:t>
            </a:fld>
            <a:endParaRPr lang="it-IT" dirty="0"/>
          </a:p>
        </p:txBody>
      </p:sp>
    </p:spTree>
    <p:extLst>
      <p:ext uri="{BB962C8B-B14F-4D97-AF65-F5344CB8AC3E}">
        <p14:creationId xmlns:p14="http://schemas.microsoft.com/office/powerpoint/2010/main" val="120467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2</a:t>
            </a:fld>
            <a:endParaRPr lang="it-IT" dirty="0"/>
          </a:p>
        </p:txBody>
      </p:sp>
    </p:spTree>
    <p:extLst>
      <p:ext uri="{BB962C8B-B14F-4D97-AF65-F5344CB8AC3E}">
        <p14:creationId xmlns:p14="http://schemas.microsoft.com/office/powerpoint/2010/main" val="403300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20</a:t>
            </a:fld>
            <a:endParaRPr lang="it-IT" dirty="0"/>
          </a:p>
        </p:txBody>
      </p:sp>
    </p:spTree>
    <p:extLst>
      <p:ext uri="{BB962C8B-B14F-4D97-AF65-F5344CB8AC3E}">
        <p14:creationId xmlns:p14="http://schemas.microsoft.com/office/powerpoint/2010/main" val="203096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21</a:t>
            </a:fld>
            <a:endParaRPr lang="it-IT" dirty="0"/>
          </a:p>
        </p:txBody>
      </p:sp>
    </p:spTree>
    <p:extLst>
      <p:ext uri="{BB962C8B-B14F-4D97-AF65-F5344CB8AC3E}">
        <p14:creationId xmlns:p14="http://schemas.microsoft.com/office/powerpoint/2010/main" val="374304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22</a:t>
            </a:fld>
            <a:endParaRPr lang="it-IT" dirty="0"/>
          </a:p>
        </p:txBody>
      </p:sp>
    </p:spTree>
    <p:extLst>
      <p:ext uri="{BB962C8B-B14F-4D97-AF65-F5344CB8AC3E}">
        <p14:creationId xmlns:p14="http://schemas.microsoft.com/office/powerpoint/2010/main" val="3067865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23</a:t>
            </a:fld>
            <a:endParaRPr lang="it-IT" dirty="0"/>
          </a:p>
        </p:txBody>
      </p:sp>
    </p:spTree>
    <p:extLst>
      <p:ext uri="{BB962C8B-B14F-4D97-AF65-F5344CB8AC3E}">
        <p14:creationId xmlns:p14="http://schemas.microsoft.com/office/powerpoint/2010/main" val="39572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3</a:t>
            </a:fld>
            <a:endParaRPr lang="it-IT" dirty="0"/>
          </a:p>
        </p:txBody>
      </p:sp>
    </p:spTree>
    <p:extLst>
      <p:ext uri="{BB962C8B-B14F-4D97-AF65-F5344CB8AC3E}">
        <p14:creationId xmlns:p14="http://schemas.microsoft.com/office/powerpoint/2010/main" val="333276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4</a:t>
            </a:fld>
            <a:endParaRPr lang="it-IT" dirty="0"/>
          </a:p>
        </p:txBody>
      </p:sp>
    </p:spTree>
    <p:extLst>
      <p:ext uri="{BB962C8B-B14F-4D97-AF65-F5344CB8AC3E}">
        <p14:creationId xmlns:p14="http://schemas.microsoft.com/office/powerpoint/2010/main" val="169107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5</a:t>
            </a:fld>
            <a:endParaRPr lang="it-IT" dirty="0"/>
          </a:p>
        </p:txBody>
      </p:sp>
    </p:spTree>
    <p:extLst>
      <p:ext uri="{BB962C8B-B14F-4D97-AF65-F5344CB8AC3E}">
        <p14:creationId xmlns:p14="http://schemas.microsoft.com/office/powerpoint/2010/main" val="298914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6</a:t>
            </a:fld>
            <a:endParaRPr lang="it-IT" dirty="0"/>
          </a:p>
        </p:txBody>
      </p:sp>
    </p:spTree>
    <p:extLst>
      <p:ext uri="{BB962C8B-B14F-4D97-AF65-F5344CB8AC3E}">
        <p14:creationId xmlns:p14="http://schemas.microsoft.com/office/powerpoint/2010/main" val="187897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7</a:t>
            </a:fld>
            <a:endParaRPr lang="it-IT" dirty="0"/>
          </a:p>
        </p:txBody>
      </p:sp>
    </p:spTree>
    <p:extLst>
      <p:ext uri="{BB962C8B-B14F-4D97-AF65-F5344CB8AC3E}">
        <p14:creationId xmlns:p14="http://schemas.microsoft.com/office/powerpoint/2010/main" val="99156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8</a:t>
            </a:fld>
            <a:endParaRPr lang="it-IT" dirty="0"/>
          </a:p>
        </p:txBody>
      </p:sp>
    </p:spTree>
    <p:extLst>
      <p:ext uri="{BB962C8B-B14F-4D97-AF65-F5344CB8AC3E}">
        <p14:creationId xmlns:p14="http://schemas.microsoft.com/office/powerpoint/2010/main" val="344919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6336304E-FDE3-4B4F-A3B7-EBE87F3FA5E2}" type="slidenum">
              <a:rPr lang="it-IT" smtClean="0"/>
              <a:t>9</a:t>
            </a:fld>
            <a:endParaRPr lang="it-IT" dirty="0"/>
          </a:p>
        </p:txBody>
      </p:sp>
    </p:spTree>
    <p:extLst>
      <p:ext uri="{BB962C8B-B14F-4D97-AF65-F5344CB8AC3E}">
        <p14:creationId xmlns:p14="http://schemas.microsoft.com/office/powerpoint/2010/main" val="254480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_0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rtl="0">
              <a:defRPr sz="5400" b="1" cap="all" baseline="0">
                <a:solidFill>
                  <a:schemeClr val="accent1"/>
                </a:solidFill>
                <a:latin typeface="+mj-lt"/>
              </a:defRPr>
            </a:lvl1pPr>
          </a:lstStyle>
          <a:p>
            <a:pPr rtl="0"/>
            <a:r>
              <a:rPr lang="it-IT" noProof="0" dirty="0" smtClean="0"/>
              <a:t>Formazione ed educazione, un percorso sostenibile: la certificazione </a:t>
            </a:r>
            <a:r>
              <a:rPr lang="it-IT" noProof="0" dirty="0" err="1" smtClean="0"/>
              <a:t>Efpa</a:t>
            </a:r>
            <a:r>
              <a:rPr lang="it-IT" noProof="0" dirty="0" smtClean="0"/>
              <a:t> ESG Advisor di </a:t>
            </a:r>
            <a:r>
              <a:rPr lang="it-IT" noProof="0" dirty="0" err="1" smtClean="0"/>
              <a:t>Assoreti</a:t>
            </a:r>
            <a:r>
              <a:rPr lang="it-IT" noProof="0" dirty="0" smtClean="0"/>
              <a:t> Formazione</a:t>
            </a:r>
            <a:endParaRPr lang="it-IT" noProof="0" dirty="0"/>
          </a:p>
        </p:txBody>
      </p:sp>
      <p:sp>
        <p:nvSpPr>
          <p:cNvPr id="3" name="Sottotito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smtClean="0"/>
              <a:t>Fare clic per modificare lo stile del sottotitolo dello schema</a:t>
            </a:r>
            <a:endParaRPr lang="it-IT" noProof="0" dirty="0"/>
          </a:p>
        </p:txBody>
      </p:sp>
      <p:sp>
        <p:nvSpPr>
          <p:cNvPr id="13" name="Segnaposto immagin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cxnSp>
        <p:nvCxnSpPr>
          <p:cNvPr id="5" name="Connettore diritto 4">
            <a:extLst>
              <a:ext uri="{FF2B5EF4-FFF2-40B4-BE49-F238E27FC236}">
                <a16:creationId xmlns:a16="http://schemas.microsoft.com/office/drawing/2014/main" id="{819AFA09-F4B1-493D-BCAD-FF30C20CD1AA}"/>
              </a:ext>
            </a:extLst>
          </p:cNvPr>
          <p:cNvCxnSpPr/>
          <p:nvPr userDrawn="1"/>
        </p:nvCxnSpPr>
        <p:spPr>
          <a:xfrm>
            <a:off x="6469778" y="4233582"/>
            <a:ext cx="550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l team">
    <p:spTree>
      <p:nvGrpSpPr>
        <p:cNvPr id="1" name=""/>
        <p:cNvGrpSpPr/>
        <p:nvPr/>
      </p:nvGrpSpPr>
      <p:grpSpPr>
        <a:xfrm>
          <a:off x="0" y="0"/>
          <a:ext cx="0" cy="0"/>
          <a:chOff x="0" y="0"/>
          <a:chExt cx="0" cy="0"/>
        </a:xfrm>
      </p:grpSpPr>
      <p:sp>
        <p:nvSpPr>
          <p:cNvPr id="23" name="Ovale 22">
            <a:extLst>
              <a:ext uri="{FF2B5EF4-FFF2-40B4-BE49-F238E27FC236}">
                <a16:creationId xmlns:a16="http://schemas.microsoft.com/office/drawing/2014/main" id="{687010E4-ADF2-486D-8DF7-B0FF38C6DADF}"/>
              </a:ext>
            </a:extLst>
          </p:cNvPr>
          <p:cNvSpPr/>
          <p:nvPr userDrawn="1"/>
        </p:nvSpPr>
        <p:spPr>
          <a:xfrm>
            <a:off x="2382533"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4" name="Ovale 23">
            <a:extLst>
              <a:ext uri="{FF2B5EF4-FFF2-40B4-BE49-F238E27FC236}">
                <a16:creationId xmlns:a16="http://schemas.microsoft.com/office/drawing/2014/main" id="{9159AA79-2237-4A27-BBC2-D44032158D19}"/>
              </a:ext>
            </a:extLst>
          </p:cNvPr>
          <p:cNvSpPr/>
          <p:nvPr userDrawn="1"/>
        </p:nvSpPr>
        <p:spPr>
          <a:xfrm>
            <a:off x="5235932"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Ovale 24">
            <a:extLst>
              <a:ext uri="{FF2B5EF4-FFF2-40B4-BE49-F238E27FC236}">
                <a16:creationId xmlns:a16="http://schemas.microsoft.com/office/drawing/2014/main" id="{0272B962-9566-42D2-B4C3-E7AA81884A83}"/>
              </a:ext>
            </a:extLst>
          </p:cNvPr>
          <p:cNvSpPr/>
          <p:nvPr userDrawn="1"/>
        </p:nvSpPr>
        <p:spPr>
          <a:xfrm>
            <a:off x="807466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0" name="Figura a mano libera: Forma 19">
            <a:extLst>
              <a:ext uri="{FF2B5EF4-FFF2-40B4-BE49-F238E27FC236}">
                <a16:creationId xmlns:a16="http://schemas.microsoft.com/office/drawing/2014/main" id="{EF40DBA4-AB63-4B47-B37F-BCC3D59B5392}"/>
              </a:ext>
            </a:extLst>
          </p:cNvPr>
          <p:cNvSpPr/>
          <p:nvPr userDrawn="1"/>
        </p:nvSpPr>
        <p:spPr>
          <a:xfrm>
            <a:off x="5448881"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1" name="Figura a mano libera: Forma 20">
            <a:extLst>
              <a:ext uri="{FF2B5EF4-FFF2-40B4-BE49-F238E27FC236}">
                <a16:creationId xmlns:a16="http://schemas.microsoft.com/office/drawing/2014/main" id="{33EF0AFB-D099-4FF1-8963-7DA87268867F}"/>
              </a:ext>
            </a:extLst>
          </p:cNvPr>
          <p:cNvSpPr/>
          <p:nvPr userDrawn="1"/>
        </p:nvSpPr>
        <p:spPr>
          <a:xfrm>
            <a:off x="828761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7" name="Figura a mano libera: Forma 16">
            <a:extLst>
              <a:ext uri="{FF2B5EF4-FFF2-40B4-BE49-F238E27FC236}">
                <a16:creationId xmlns:a16="http://schemas.microsoft.com/office/drawing/2014/main" id="{3A08BE29-CFA5-4E0D-9DBE-A430AE1B8072}"/>
              </a:ext>
            </a:extLst>
          </p:cNvPr>
          <p:cNvSpPr/>
          <p:nvPr userDrawn="1"/>
        </p:nvSpPr>
        <p:spPr>
          <a:xfrm>
            <a:off x="2595482"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Titolo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it-IT" noProof="0" smtClean="0"/>
              <a:t>Fare clic per modificare lo stile del titolo</a:t>
            </a:r>
            <a:endParaRPr lang="it-IT" noProof="0" dirty="0"/>
          </a:p>
        </p:txBody>
      </p:sp>
      <p:sp>
        <p:nvSpPr>
          <p:cNvPr id="7" name="Rettangolo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9" name="Oval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0" name="Segnaposto numero diapositiva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3" name="Segnaposto immagine 2">
            <a:extLst>
              <a:ext uri="{FF2B5EF4-FFF2-40B4-BE49-F238E27FC236}">
                <a16:creationId xmlns:a16="http://schemas.microsoft.com/office/drawing/2014/main" id="{B1B995BE-66C2-4379-885F-4BE069DA39E4}"/>
              </a:ext>
            </a:extLst>
          </p:cNvPr>
          <p:cNvSpPr>
            <a:spLocks noGrp="1"/>
          </p:cNvSpPr>
          <p:nvPr>
            <p:ph type="pic" sz="quarter" idx="13"/>
          </p:nvPr>
        </p:nvSpPr>
        <p:spPr>
          <a:xfrm>
            <a:off x="2532031"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it-IT" noProof="0" dirty="0" smtClean="0"/>
              <a:t>Fare clic sull'icona per inserire un'immagine</a:t>
            </a:r>
            <a:endParaRPr lang="it-IT" noProof="0" dirty="0"/>
          </a:p>
        </p:txBody>
      </p:sp>
      <p:sp>
        <p:nvSpPr>
          <p:cNvPr id="11" name="Segnaposto immagine 2">
            <a:extLst>
              <a:ext uri="{FF2B5EF4-FFF2-40B4-BE49-F238E27FC236}">
                <a16:creationId xmlns:a16="http://schemas.microsoft.com/office/drawing/2014/main" id="{9B56B6C6-9F3C-4E80-BBAD-280E697B895C}"/>
              </a:ext>
            </a:extLst>
          </p:cNvPr>
          <p:cNvSpPr>
            <a:spLocks noGrp="1"/>
          </p:cNvSpPr>
          <p:nvPr>
            <p:ph type="pic" sz="quarter" idx="14"/>
          </p:nvPr>
        </p:nvSpPr>
        <p:spPr>
          <a:xfrm>
            <a:off x="5385430"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it-IT" noProof="0" smtClean="0"/>
              <a:t>Fare clic sull'icona per inserire un'immagine</a:t>
            </a:r>
            <a:endParaRPr lang="it-IT" noProof="0" dirty="0"/>
          </a:p>
        </p:txBody>
      </p:sp>
      <p:sp>
        <p:nvSpPr>
          <p:cNvPr id="12" name="Segnaposto immagine 2">
            <a:extLst>
              <a:ext uri="{FF2B5EF4-FFF2-40B4-BE49-F238E27FC236}">
                <a16:creationId xmlns:a16="http://schemas.microsoft.com/office/drawing/2014/main" id="{54704160-1ED7-4B90-8963-0F887C73E94D}"/>
              </a:ext>
            </a:extLst>
          </p:cNvPr>
          <p:cNvSpPr>
            <a:spLocks noGrp="1"/>
          </p:cNvSpPr>
          <p:nvPr>
            <p:ph type="pic" sz="quarter" idx="15"/>
          </p:nvPr>
        </p:nvSpPr>
        <p:spPr>
          <a:xfrm>
            <a:off x="822416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it-IT" noProof="0" smtClean="0"/>
              <a:t>Fare clic sull'icona per inserire un'immagine</a:t>
            </a:r>
            <a:endParaRPr lang="it-IT" noProof="0" dirty="0"/>
          </a:p>
        </p:txBody>
      </p:sp>
      <p:sp>
        <p:nvSpPr>
          <p:cNvPr id="27" name="Segnaposto contenuto 2">
            <a:extLst>
              <a:ext uri="{FF2B5EF4-FFF2-40B4-BE49-F238E27FC236}">
                <a16:creationId xmlns:a16="http://schemas.microsoft.com/office/drawing/2014/main" id="{FF56D2E5-86E4-473A-A62F-B7029E5B2558}"/>
              </a:ext>
            </a:extLst>
          </p:cNvPr>
          <p:cNvSpPr>
            <a:spLocks noGrp="1"/>
          </p:cNvSpPr>
          <p:nvPr>
            <p:ph idx="1"/>
          </p:nvPr>
        </p:nvSpPr>
        <p:spPr>
          <a:xfrm>
            <a:off x="1952847"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smtClean="0"/>
              <a:t>Modifica gli stili del testo dello schema</a:t>
            </a:r>
          </a:p>
        </p:txBody>
      </p:sp>
      <p:sp>
        <p:nvSpPr>
          <p:cNvPr id="28" name="Segnaposto contenuto 2">
            <a:extLst>
              <a:ext uri="{FF2B5EF4-FFF2-40B4-BE49-F238E27FC236}">
                <a16:creationId xmlns:a16="http://schemas.microsoft.com/office/drawing/2014/main" id="{93934E34-6CC7-492D-9515-EBEC72EFF4CB}"/>
              </a:ext>
            </a:extLst>
          </p:cNvPr>
          <p:cNvSpPr>
            <a:spLocks noGrp="1"/>
          </p:cNvSpPr>
          <p:nvPr>
            <p:ph idx="17" hasCustomPrompt="1"/>
          </p:nvPr>
        </p:nvSpPr>
        <p:spPr>
          <a:xfrm>
            <a:off x="1952847"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dirty="0"/>
              <a:t>Dirigente 01</a:t>
            </a:r>
          </a:p>
        </p:txBody>
      </p:sp>
      <p:sp>
        <p:nvSpPr>
          <p:cNvPr id="29" name="Segnaposto contenuto 2">
            <a:extLst>
              <a:ext uri="{FF2B5EF4-FFF2-40B4-BE49-F238E27FC236}">
                <a16:creationId xmlns:a16="http://schemas.microsoft.com/office/drawing/2014/main" id="{E4E27467-A1AA-4773-AAB5-A96267FBD712}"/>
              </a:ext>
            </a:extLst>
          </p:cNvPr>
          <p:cNvSpPr>
            <a:spLocks noGrp="1"/>
          </p:cNvSpPr>
          <p:nvPr>
            <p:ph idx="18"/>
          </p:nvPr>
        </p:nvSpPr>
        <p:spPr>
          <a:xfrm>
            <a:off x="4806246"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smtClean="0"/>
              <a:t>Modifica gli stili del testo dello schema</a:t>
            </a:r>
          </a:p>
        </p:txBody>
      </p:sp>
      <p:sp>
        <p:nvSpPr>
          <p:cNvPr id="30" name="Segnaposto contenuto 2">
            <a:extLst>
              <a:ext uri="{FF2B5EF4-FFF2-40B4-BE49-F238E27FC236}">
                <a16:creationId xmlns:a16="http://schemas.microsoft.com/office/drawing/2014/main" id="{6CABD5EB-4A8B-448B-8ED1-B8B420815B2D}"/>
              </a:ext>
            </a:extLst>
          </p:cNvPr>
          <p:cNvSpPr>
            <a:spLocks noGrp="1"/>
          </p:cNvSpPr>
          <p:nvPr>
            <p:ph idx="19" hasCustomPrompt="1"/>
          </p:nvPr>
        </p:nvSpPr>
        <p:spPr>
          <a:xfrm>
            <a:off x="4806246"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dirty="0"/>
              <a:t>Dirigente 01</a:t>
            </a:r>
          </a:p>
        </p:txBody>
      </p:sp>
      <p:sp>
        <p:nvSpPr>
          <p:cNvPr id="31" name="Segnaposto contenuto 2">
            <a:extLst>
              <a:ext uri="{FF2B5EF4-FFF2-40B4-BE49-F238E27FC236}">
                <a16:creationId xmlns:a16="http://schemas.microsoft.com/office/drawing/2014/main" id="{0D86883C-E501-47FF-AE1A-E9CE8B71B421}"/>
              </a:ext>
            </a:extLst>
          </p:cNvPr>
          <p:cNvSpPr>
            <a:spLocks noGrp="1"/>
          </p:cNvSpPr>
          <p:nvPr>
            <p:ph idx="20"/>
          </p:nvPr>
        </p:nvSpPr>
        <p:spPr>
          <a:xfrm>
            <a:off x="7653498"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smtClean="0"/>
              <a:t>Modifica gli stili del testo dello schema</a:t>
            </a:r>
          </a:p>
        </p:txBody>
      </p:sp>
      <p:sp>
        <p:nvSpPr>
          <p:cNvPr id="32" name="Segnaposto contenuto 2">
            <a:extLst>
              <a:ext uri="{FF2B5EF4-FFF2-40B4-BE49-F238E27FC236}">
                <a16:creationId xmlns:a16="http://schemas.microsoft.com/office/drawing/2014/main" id="{3683A037-F698-4CC9-904D-F377D71F690F}"/>
              </a:ext>
            </a:extLst>
          </p:cNvPr>
          <p:cNvSpPr>
            <a:spLocks noGrp="1"/>
          </p:cNvSpPr>
          <p:nvPr>
            <p:ph idx="21" hasCustomPrompt="1"/>
          </p:nvPr>
        </p:nvSpPr>
        <p:spPr>
          <a:xfrm>
            <a:off x="7653498"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dirty="0"/>
              <a:t>Dirigente 01</a:t>
            </a:r>
          </a:p>
        </p:txBody>
      </p:sp>
    </p:spTree>
    <p:extLst>
      <p:ext uri="{BB962C8B-B14F-4D97-AF65-F5344CB8AC3E}">
        <p14:creationId xmlns:p14="http://schemas.microsoft.com/office/powerpoint/2010/main" val="38765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rtl="0"/>
            <a:fld id="{29D89A85-71EA-4AB5-8D41-31DD4C066CDE}" type="datetime1">
              <a:rPr lang="it-IT" noProof="0" smtClean="0"/>
              <a:t>15/04/2025</a:t>
            </a:fld>
            <a:endParaRPr lang="it-IT" noProof="0" dirty="0"/>
          </a:p>
        </p:txBody>
      </p:sp>
      <p:sp>
        <p:nvSpPr>
          <p:cNvPr id="4" name="Segnaposto piè di pagina 3"/>
          <p:cNvSpPr>
            <a:spLocks noGrp="1"/>
          </p:cNvSpPr>
          <p:nvPr>
            <p:ph type="ftr" sz="quarter" idx="11"/>
          </p:nvPr>
        </p:nvSpPr>
        <p:spPr/>
        <p:txBody>
          <a:bodyPr/>
          <a:lstStyle/>
          <a:p>
            <a:pPr rtl="0"/>
            <a:endParaRPr lang="it-IT" noProof="0" dirty="0"/>
          </a:p>
        </p:txBody>
      </p:sp>
      <p:sp>
        <p:nvSpPr>
          <p:cNvPr id="5" name="Segnaposto numero diapositiva 4"/>
          <p:cNvSpPr>
            <a:spLocks noGrp="1"/>
          </p:cNvSpPr>
          <p:nvPr>
            <p:ph type="sldNum" sz="quarter" idx="12"/>
          </p:nvPr>
        </p:nvSpPr>
        <p:spPr/>
        <p:txBody>
          <a:bodyPr/>
          <a:lstStyle/>
          <a:p>
            <a:pPr rtl="0"/>
            <a:fld id="{9EC71654-96A5-4280-94F3-931C61A9F92C}" type="slidenum">
              <a:rPr lang="it-IT" noProof="0" smtClean="0"/>
              <a:t>‹N›</a:t>
            </a:fld>
            <a:endParaRPr lang="it-IT" noProof="0" dirty="0"/>
          </a:p>
        </p:txBody>
      </p:sp>
    </p:spTree>
    <p:extLst>
      <p:ext uri="{BB962C8B-B14F-4D97-AF65-F5344CB8AC3E}">
        <p14:creationId xmlns:p14="http://schemas.microsoft.com/office/powerpoint/2010/main" val="1868087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zie 01">
    <p:spTree>
      <p:nvGrpSpPr>
        <p:cNvPr id="1" name=""/>
        <p:cNvGrpSpPr/>
        <p:nvPr/>
      </p:nvGrpSpPr>
      <p:grpSpPr>
        <a:xfrm>
          <a:off x="0" y="0"/>
          <a:ext cx="0" cy="0"/>
          <a:chOff x="0" y="0"/>
          <a:chExt cx="0" cy="0"/>
        </a:xfrm>
      </p:grpSpPr>
      <p:sp>
        <p:nvSpPr>
          <p:cNvPr id="13" name="Segnaposto immagin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sp>
        <p:nvSpPr>
          <p:cNvPr id="7" name="Segnaposto testo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1978925"/>
            <a:ext cx="4533900" cy="353694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it-IT" noProof="0" dirty="0"/>
              <a:t>Inserire qui l'URL del sito Web</a:t>
            </a:r>
          </a:p>
        </p:txBody>
      </p:sp>
    </p:spTree>
    <p:extLst>
      <p:ext uri="{BB962C8B-B14F-4D97-AF65-F5344CB8AC3E}">
        <p14:creationId xmlns:p14="http://schemas.microsoft.com/office/powerpoint/2010/main" val="6371368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razie 01">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e-mail</a:t>
            </a:r>
          </a:p>
        </p:txBody>
      </p:sp>
      <p:sp>
        <p:nvSpPr>
          <p:cNvPr id="13" name="Segnaposto immagin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cxnSp>
        <p:nvCxnSpPr>
          <p:cNvPr id="5" name="Connettore diritto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egnaposto testo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it-IT" noProof="0" dirty="0"/>
              <a:t>Inserire qui l'URL del sito Web</a:t>
            </a:r>
          </a:p>
        </p:txBody>
      </p:sp>
      <p:pic>
        <p:nvPicPr>
          <p:cNvPr id="17" name="Elemento grafico 16" descr="Busta">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41475" y="4452337"/>
            <a:ext cx="387795" cy="387795"/>
          </a:xfrm>
          <a:prstGeom prst="rect">
            <a:avLst/>
          </a:prstGeom>
        </p:spPr>
      </p:pic>
      <p:pic>
        <p:nvPicPr>
          <p:cNvPr id="18" name="Elemento grafico 17" descr="Rete">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522084" y="4925640"/>
            <a:ext cx="426575" cy="426575"/>
          </a:xfrm>
          <a:prstGeom prst="rect">
            <a:avLst/>
          </a:prstGeom>
        </p:spPr>
      </p:pic>
      <p:sp>
        <p:nvSpPr>
          <p:cNvPr id="2" name="Titolo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it-IT" noProof="0" dirty="0" smtClean="0"/>
              <a:t>Fare clic per modificare lo stile del titolo</a:t>
            </a:r>
            <a:endParaRPr lang="it-IT" noProof="0" dirty="0"/>
          </a:p>
        </p:txBody>
      </p:sp>
    </p:spTree>
    <p:extLst>
      <p:ext uri="{BB962C8B-B14F-4D97-AF65-F5344CB8AC3E}">
        <p14:creationId xmlns:p14="http://schemas.microsoft.com/office/powerpoint/2010/main" val="32091372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_02">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3" name="Segnaposto immagin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grpSp>
        <p:nvGrpSpPr>
          <p:cNvPr id="14" name="Grup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igura a mano libera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16" name="Figura a mano libera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pic>
        <p:nvPicPr>
          <p:cNvPr id="9" name="Immagin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Connettore diritto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Elemento grafico 18" descr="Busta">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Elemento grafico 19" descr="Rete">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ottotitolo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e-mail</a:t>
            </a:r>
          </a:p>
        </p:txBody>
      </p:sp>
      <p:sp>
        <p:nvSpPr>
          <p:cNvPr id="22" name="Segnaposto testo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it-IT" noProof="0" dirty="0"/>
              <a:t>Inserire qui l'URL del sito Web</a:t>
            </a:r>
          </a:p>
        </p:txBody>
      </p:sp>
      <p:sp>
        <p:nvSpPr>
          <p:cNvPr id="18" name="Titolo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it-IT" noProof="0" smtClean="0"/>
              <a:t>Fare clic per modificare lo stile del titolo</a:t>
            </a:r>
            <a:endParaRPr lang="it-IT" noProof="0"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Ovale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it-IT" noProof="0" dirty="0"/>
              <a:t>Inserire qui il titolo</a:t>
            </a:r>
          </a:p>
        </p:txBody>
      </p:sp>
      <p:sp>
        <p:nvSpPr>
          <p:cNvPr id="3" name="Sottotito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smtClean="0"/>
              <a:t>Fare clic per modificare lo stile del sottotitolo dello schema</a:t>
            </a:r>
            <a:endParaRPr lang="it-IT" noProof="0" dirty="0"/>
          </a:p>
        </p:txBody>
      </p:sp>
      <p:grpSp>
        <p:nvGrpSpPr>
          <p:cNvPr id="14" name="Grup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igura a mano libera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16" name="Figura a mano libera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pic>
        <p:nvPicPr>
          <p:cNvPr id="9" name="Immagin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Connettore diritto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it-IT" noProof="0" smtClean="0"/>
              <a:t>Fare clic per modificare lo stile del titolo</a:t>
            </a:r>
            <a:endParaRPr lang="it-IT" noProof="0" dirty="0"/>
          </a:p>
        </p:txBody>
      </p:sp>
      <p:pic>
        <p:nvPicPr>
          <p:cNvPr id="8" name="Immagin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Segnaposto numero diapositiva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it-IT" noProof="0" smtClean="0"/>
              <a:pPr rtl="0"/>
              <a:t>‹N›</a:t>
            </a:fld>
            <a:endParaRPr lang="it-IT" noProof="0" dirty="0"/>
          </a:p>
        </p:txBody>
      </p:sp>
      <p:grpSp>
        <p:nvGrpSpPr>
          <p:cNvPr id="4" name="Gruppo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e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8" name="Gruppo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igura a mano libera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0" name="Figura a mano libera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grpSp>
      <p:sp>
        <p:nvSpPr>
          <p:cNvPr id="21" name="Segnaposto testo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smtClean="0"/>
              <a:t>Modifica gli stili del testo dello schema</a:t>
            </a:r>
          </a:p>
        </p:txBody>
      </p:sp>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igura a mano libera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5" name="Figura a mano libera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6" name="Figura a mano libera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27" name="Segnaposto contenuto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pic>
        <p:nvPicPr>
          <p:cNvPr id="12" name="Immagin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olo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it-IT" noProof="0" smtClean="0"/>
              <a:t>Fare clic per modificare lo stile del titolo</a:t>
            </a:r>
            <a:endParaRPr lang="it-IT"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grpSp>
        <p:nvGrpSpPr>
          <p:cNvPr id="18" name="Gruppo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igura a mano libera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0" name="Figura a mano libera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2" name="Figura a mano libera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14" name="Segnaposto contenuto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17" name="Segnaposto contenuto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pic>
        <p:nvPicPr>
          <p:cNvPr id="13" name="Immagin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olo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it-IT" noProof="0" smtClean="0"/>
              <a:t>Fare clic per modificare lo stile del titolo</a:t>
            </a:r>
            <a:endParaRPr lang="it-IT"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igura a mano libera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3" name="Figura a mano libera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4" name="Figura a mano libera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14" name="Segnaposto testo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17" name="Segnaposto contenuto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18" name="Segnaposto testo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19" name="Segnaposto contenuto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pic>
        <p:nvPicPr>
          <p:cNvPr id="21" name="Immagin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olo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it-IT" noProof="0" smtClean="0"/>
              <a:t>Fare clic per modificare lo stile del titolo</a:t>
            </a:r>
            <a:endParaRPr lang="it-IT"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_0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rtl="0">
              <a:defRPr sz="5400" b="1" cap="all" baseline="0">
                <a:solidFill>
                  <a:schemeClr val="accent1"/>
                </a:solidFill>
                <a:latin typeface="+mj-lt"/>
              </a:defRPr>
            </a:lvl1pPr>
          </a:lstStyle>
          <a:p>
            <a:pPr rtl="0"/>
            <a:r>
              <a:rPr lang="it-IT" noProof="0" dirty="0" smtClean="0"/>
              <a:t>Formazione ed educazione, un percorso sostenibile: la certificazione </a:t>
            </a:r>
            <a:r>
              <a:rPr lang="it-IT" noProof="0" dirty="0" err="1" smtClean="0"/>
              <a:t>Efpa</a:t>
            </a:r>
            <a:r>
              <a:rPr lang="it-IT" noProof="0" dirty="0" smtClean="0"/>
              <a:t> ESG Advisor di </a:t>
            </a:r>
            <a:r>
              <a:rPr lang="it-IT" noProof="0" dirty="0" err="1" smtClean="0"/>
              <a:t>Assoreti</a:t>
            </a:r>
            <a:r>
              <a:rPr lang="it-IT" noProof="0" dirty="0" smtClean="0"/>
              <a:t> Formazione</a:t>
            </a:r>
            <a:endParaRPr lang="it-IT" noProof="0" dirty="0"/>
          </a:p>
        </p:txBody>
      </p:sp>
      <p:sp>
        <p:nvSpPr>
          <p:cNvPr id="3" name="Sottotito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smtClean="0"/>
              <a:t>Fare clic per modificare lo stile del sottotitolo dello schema</a:t>
            </a:r>
            <a:endParaRPr lang="it-IT" noProof="0" dirty="0"/>
          </a:p>
        </p:txBody>
      </p:sp>
      <p:sp>
        <p:nvSpPr>
          <p:cNvPr id="13" name="Segnaposto immagin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cxnSp>
        <p:nvCxnSpPr>
          <p:cNvPr id="5" name="Connettore diritto 4">
            <a:extLst>
              <a:ext uri="{FF2B5EF4-FFF2-40B4-BE49-F238E27FC236}">
                <a16:creationId xmlns:a16="http://schemas.microsoft.com/office/drawing/2014/main" id="{819AFA09-F4B1-493D-BCAD-FF30C20CD1AA}"/>
              </a:ext>
            </a:extLst>
          </p:cNvPr>
          <p:cNvCxnSpPr/>
          <p:nvPr userDrawn="1"/>
        </p:nvCxnSpPr>
        <p:spPr>
          <a:xfrm>
            <a:off x="6469778" y="4233582"/>
            <a:ext cx="550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190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2" name="Segnaposto immagine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a:p>
        </p:txBody>
      </p:sp>
      <p:grpSp>
        <p:nvGrpSpPr>
          <p:cNvPr id="14" name="Gruppo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igura a mano libera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16" name="Figura a mano libera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sp>
        <p:nvSpPr>
          <p:cNvPr id="19" name="Titolo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smtClean="0"/>
              <a:t>Fare clic per modificare lo stile del titolo</a:t>
            </a:r>
            <a:endParaRPr lang="it-IT" noProof="0" dirty="0"/>
          </a:p>
        </p:txBody>
      </p:sp>
      <p:sp>
        <p:nvSpPr>
          <p:cNvPr id="20" name="Segnaposto testo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Modifica gli stili del testo dello schema</a:t>
            </a:r>
          </a:p>
        </p:txBody>
      </p:sp>
      <p:pic>
        <p:nvPicPr>
          <p:cNvPr id="8" name="Immagin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igura a mano libera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2" name="Figura a mano libera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3" name="Figura a mano libera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noProof="0" dirty="0"/>
            </a:p>
          </p:txBody>
        </p:sp>
      </p:gr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14" name="Titolo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smtClean="0"/>
              <a:t>Fare clic per modificare lo stile del titolo</a:t>
            </a:r>
            <a:endParaRPr lang="it-IT" noProof="0" dirty="0"/>
          </a:p>
        </p:txBody>
      </p:sp>
      <p:sp>
        <p:nvSpPr>
          <p:cNvPr id="17" name="Segnaposto testo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Modifica gli stili del testo dello schema</a:t>
            </a:r>
          </a:p>
        </p:txBody>
      </p:sp>
      <p:sp>
        <p:nvSpPr>
          <p:cNvPr id="18" name="Segnaposto contenuto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pic>
        <p:nvPicPr>
          <p:cNvPr id="13" name="Immagin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A129188-C2F2-4E38-8D29-EF055AE9DC86}" type="datetimeFigureOut">
              <a:rPr lang="it-IT" smtClean="0"/>
              <a:t>15/04/2025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127024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129188-C2F2-4E38-8D29-EF055AE9DC86}" type="datetimeFigureOut">
              <a:rPr lang="it-IT" smtClean="0"/>
              <a:t>15/04/2025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1093984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0A129188-C2F2-4E38-8D29-EF055AE9DC86}" type="datetimeFigureOut">
              <a:rPr lang="it-IT" smtClean="0"/>
              <a:t>15/04/2025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659445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A129188-C2F2-4E38-8D29-EF055AE9DC86}" type="datetimeFigureOut">
              <a:rPr lang="it-IT" smtClean="0"/>
              <a:t>15/04/2025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866123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A129188-C2F2-4E38-8D29-EF055AE9DC86}" type="datetimeFigureOut">
              <a:rPr lang="it-IT" smtClean="0"/>
              <a:t>15/04/2025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3115190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A129188-C2F2-4E38-8D29-EF055AE9DC86}" type="datetimeFigureOut">
              <a:rPr lang="it-IT" smtClean="0"/>
              <a:t>15/04/2025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1712755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A129188-C2F2-4E38-8D29-EF055AE9DC86}" type="datetimeFigureOut">
              <a:rPr lang="it-IT" smtClean="0"/>
              <a:t>15/04/2025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372099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0A129188-C2F2-4E38-8D29-EF055AE9DC86}" type="datetimeFigureOut">
              <a:rPr lang="it-IT" smtClean="0"/>
              <a:t>15/04/2025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84117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_02">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it-IT" noProof="0" dirty="0"/>
              <a:t>Inserire qui il titolo</a:t>
            </a:r>
          </a:p>
        </p:txBody>
      </p:sp>
      <p:sp>
        <p:nvSpPr>
          <p:cNvPr id="3" name="Sottotito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smtClean="0"/>
              <a:t>Fare clic per modificare lo stile del sottotitolo dello schema</a:t>
            </a:r>
            <a:endParaRPr lang="it-IT" noProof="0" dirty="0"/>
          </a:p>
        </p:txBody>
      </p:sp>
      <p:sp>
        <p:nvSpPr>
          <p:cNvPr id="13" name="Segnaposto immagin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cxnSp>
        <p:nvCxnSpPr>
          <p:cNvPr id="5" name="Connettore diritto 4">
            <a:extLst>
              <a:ext uri="{FF2B5EF4-FFF2-40B4-BE49-F238E27FC236}">
                <a16:creationId xmlns:a16="http://schemas.microsoft.com/office/drawing/2014/main" id="{819AFA09-F4B1-493D-BCAD-FF30C20CD1AA}"/>
              </a:ext>
            </a:extLst>
          </p:cNvPr>
          <p:cNvCxnSpPr/>
          <p:nvPr userDrawn="1"/>
        </p:nvCxnSpPr>
        <p:spPr>
          <a:xfrm>
            <a:off x="6469778" y="4233582"/>
            <a:ext cx="55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0A129188-C2F2-4E38-8D29-EF055AE9DC86}" type="datetimeFigureOut">
              <a:rPr lang="it-IT" smtClean="0"/>
              <a:t>15/04/2025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1485029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129188-C2F2-4E38-8D29-EF055AE9DC86}" type="datetimeFigureOut">
              <a:rPr lang="it-IT" smtClean="0"/>
              <a:t>15/04/2025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389797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A129188-C2F2-4E38-8D29-EF055AE9DC86}" type="datetimeFigureOut">
              <a:rPr lang="it-IT" smtClean="0"/>
              <a:t>15/04/2025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2309049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A129188-C2F2-4E38-8D29-EF055AE9DC86}" type="datetimeFigureOut">
              <a:rPr lang="it-IT" smtClean="0"/>
              <a:t>15/04/2025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705CBB6-4C52-435F-9230-1B7DE59F07AE}" type="slidenum">
              <a:rPr lang="it-IT" smtClean="0"/>
              <a:t>‹N›</a:t>
            </a:fld>
            <a:endParaRPr lang="it-IT"/>
          </a:p>
        </p:txBody>
      </p:sp>
    </p:spTree>
    <p:extLst>
      <p:ext uri="{BB962C8B-B14F-4D97-AF65-F5344CB8AC3E}">
        <p14:creationId xmlns:p14="http://schemas.microsoft.com/office/powerpoint/2010/main" val="20054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it-IT" noProof="0" smtClean="0"/>
              <a:t>Fare clic per modificare lo stile del titolo</a:t>
            </a:r>
            <a:endParaRPr lang="it-IT" noProof="0" dirty="0"/>
          </a:p>
        </p:txBody>
      </p:sp>
      <p:sp>
        <p:nvSpPr>
          <p:cNvPr id="3" name="Segnaposto testo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Inserire qui il testo fittizio</a:t>
            </a:r>
          </a:p>
        </p:txBody>
      </p:sp>
      <p:pic>
        <p:nvPicPr>
          <p:cNvPr id="8" name="Immagin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Segnaposto numero diapositiva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it-IT" noProof="0" smtClean="0"/>
              <a:pPr rtl="0"/>
              <a:t>‹N›</a:t>
            </a:fld>
            <a:endParaRPr lang="it-IT" noProof="0" dirty="0"/>
          </a:p>
        </p:txBody>
      </p:sp>
      <p:sp>
        <p:nvSpPr>
          <p:cNvPr id="15" name="Segnaposto immagine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it-IT" noProof="0" smtClean="0"/>
              <a:t>Fare clic sull'icona per inserire un'immagine</a:t>
            </a:r>
            <a:endParaRPr lang="it-IT" noProof="0" dirty="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con immagine">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23" name="Segnaposto immagine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it-IT" noProof="0" smtClean="0"/>
              <a:t>Fare clic sull'icona per inserire un'immagine</a:t>
            </a:r>
            <a:endParaRPr lang="it-IT" noProof="0" dirty="0"/>
          </a:p>
        </p:txBody>
      </p:sp>
      <p:sp>
        <p:nvSpPr>
          <p:cNvPr id="14" name="Titolo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it-IT" noProof="0" smtClean="0"/>
              <a:t>Fare clic per modificare lo stile del titolo</a:t>
            </a:r>
            <a:endParaRPr lang="it-IT" noProof="0" dirty="0"/>
          </a:p>
        </p:txBody>
      </p:sp>
    </p:spTree>
    <p:extLst>
      <p:ext uri="{BB962C8B-B14F-4D97-AF65-F5344CB8AC3E}">
        <p14:creationId xmlns:p14="http://schemas.microsoft.com/office/powerpoint/2010/main" val="16962084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contenuto 0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it-IT" noProof="0" smtClean="0"/>
              <a:t>Fare clic per modificare lo stile del titolo</a:t>
            </a:r>
            <a:endParaRPr lang="it-IT" noProof="0" dirty="0"/>
          </a:p>
        </p:txBody>
      </p:sp>
      <p:sp>
        <p:nvSpPr>
          <p:cNvPr id="3" name="Segnaposto contenuto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14" name="Rettangolo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Ovale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8" name="Segnaposto immagine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03">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it-IT" noProof="0" smtClean="0"/>
              <a:t>Fare clic per modificare lo stile del titolo</a:t>
            </a:r>
            <a:endParaRPr lang="it-IT" noProof="0" dirty="0"/>
          </a:p>
        </p:txBody>
      </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6" name="Segnaposto immagine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it-IT" noProof="0" smtClean="0"/>
              <a:t>Fare clic sull'icona per inserire un'immagine</a:t>
            </a:r>
            <a:endParaRPr lang="it-IT" noProof="0" dirty="0"/>
          </a:p>
        </p:txBody>
      </p:sp>
      <p:sp>
        <p:nvSpPr>
          <p:cNvPr id="17" name="Segnaposto contenuto 2">
            <a:extLst>
              <a:ext uri="{FF2B5EF4-FFF2-40B4-BE49-F238E27FC236}">
                <a16:creationId xmlns:a16="http://schemas.microsoft.com/office/drawing/2014/main" id="{147C9C38-5B17-467D-B581-EF28ECB11E80}"/>
              </a:ext>
            </a:extLst>
          </p:cNvPr>
          <p:cNvSpPr>
            <a:spLocks noGrp="1"/>
          </p:cNvSpPr>
          <p:nvPr>
            <p:ph idx="14"/>
          </p:nvPr>
        </p:nvSpPr>
        <p:spPr>
          <a:xfrm>
            <a:off x="8527490" y="2461435"/>
            <a:ext cx="3445200" cy="2504663"/>
          </a:xfrm>
        </p:spPr>
        <p:txBody>
          <a:bodyPr lIns="0" tIns="0" rIns="0" bIns="0" rtlCol="0">
            <a:normAutofit/>
          </a:bodyPr>
          <a:lstStyle>
            <a:lvl1pPr marL="0" indent="0" algn="ctr" rtl="0">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smtClean="0"/>
              <a:t>Modifica gli stili del testo dello schema</a:t>
            </a:r>
          </a:p>
        </p:txBody>
      </p:sp>
      <p:sp>
        <p:nvSpPr>
          <p:cNvPr id="21" name="Segnaposto contenuto 2">
            <a:extLst>
              <a:ext uri="{FF2B5EF4-FFF2-40B4-BE49-F238E27FC236}">
                <a16:creationId xmlns:a16="http://schemas.microsoft.com/office/drawing/2014/main" id="{F694448B-800C-40EF-8F61-18C018E8374C}"/>
              </a:ext>
            </a:extLst>
          </p:cNvPr>
          <p:cNvSpPr>
            <a:spLocks noGrp="1"/>
          </p:cNvSpPr>
          <p:nvPr>
            <p:ph idx="16"/>
          </p:nvPr>
        </p:nvSpPr>
        <p:spPr>
          <a:xfrm>
            <a:off x="8527124" y="1966047"/>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smtClean="0"/>
              <a:t>Modifica gli stili del testo dello schema</a:t>
            </a:r>
          </a:p>
        </p:txBody>
      </p:sp>
      <p:sp>
        <p:nvSpPr>
          <p:cNvPr id="28" name="Rettangolo 27">
            <a:extLst>
              <a:ext uri="{FF2B5EF4-FFF2-40B4-BE49-F238E27FC236}">
                <a16:creationId xmlns:a16="http://schemas.microsoft.com/office/drawing/2014/main" id="{12E4E194-63F1-4D43-AC02-75733DF045E9}"/>
              </a:ext>
            </a:extLst>
          </p:cNvPr>
          <p:cNvSpPr/>
          <p:nvPr userDrawn="1"/>
        </p:nvSpPr>
        <p:spPr>
          <a:xfrm>
            <a:off x="0" y="1613017"/>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9" name="Segnaposto contenuto 2">
            <a:extLst>
              <a:ext uri="{FF2B5EF4-FFF2-40B4-BE49-F238E27FC236}">
                <a16:creationId xmlns:a16="http://schemas.microsoft.com/office/drawing/2014/main" id="{147C9C38-5B17-467D-B581-EF28ECB11E80}"/>
              </a:ext>
            </a:extLst>
          </p:cNvPr>
          <p:cNvSpPr>
            <a:spLocks noGrp="1"/>
          </p:cNvSpPr>
          <p:nvPr>
            <p:ph idx="20"/>
          </p:nvPr>
        </p:nvSpPr>
        <p:spPr>
          <a:xfrm>
            <a:off x="219309" y="2514774"/>
            <a:ext cx="3445200" cy="2504663"/>
          </a:xfrm>
        </p:spPr>
        <p:txBody>
          <a:bodyPr lIns="0" tIns="0" rIns="0" bIns="0" rtlCol="0">
            <a:normAutofit/>
          </a:bodyPr>
          <a:lstStyle>
            <a:lvl1pPr marL="0" indent="0" algn="ctr" rtl="0">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dirty="0" smtClean="0"/>
              <a:t>Modifica gli stili del testo dello schema</a:t>
            </a:r>
          </a:p>
        </p:txBody>
      </p:sp>
      <p:sp>
        <p:nvSpPr>
          <p:cNvPr id="30" name="Segnaposto contenuto 2">
            <a:extLst>
              <a:ext uri="{FF2B5EF4-FFF2-40B4-BE49-F238E27FC236}">
                <a16:creationId xmlns:a16="http://schemas.microsoft.com/office/drawing/2014/main" id="{F694448B-800C-40EF-8F61-18C018E8374C}"/>
              </a:ext>
            </a:extLst>
          </p:cNvPr>
          <p:cNvSpPr>
            <a:spLocks noGrp="1"/>
          </p:cNvSpPr>
          <p:nvPr>
            <p:ph idx="21"/>
          </p:nvPr>
        </p:nvSpPr>
        <p:spPr>
          <a:xfrm>
            <a:off x="218943" y="201938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dirty="0" smtClean="0"/>
              <a:t>Modifica gli stili del testo dello schema</a:t>
            </a:r>
          </a:p>
        </p:txBody>
      </p:sp>
    </p:spTree>
    <p:extLst>
      <p:ext uri="{BB962C8B-B14F-4D97-AF65-F5344CB8AC3E}">
        <p14:creationId xmlns:p14="http://schemas.microsoft.com/office/powerpoint/2010/main" val="17410332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di confronto">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Rettangolo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it-IT" noProof="0" smtClean="0"/>
              <a:t>Fare clic per modificare lo stile del titolo</a:t>
            </a:r>
            <a:endParaRPr lang="it-IT" noProof="0" dirty="0"/>
          </a:p>
        </p:txBody>
      </p:sp>
      <p:sp>
        <p:nvSpPr>
          <p:cNvPr id="3" name="Segnaposto contenuto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smtClean="0"/>
              <a:t>Modifica gli stili del testo dello schema</a:t>
            </a:r>
          </a:p>
        </p:txBody>
      </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accent2"/>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
        <p:nvSpPr>
          <p:cNvPr id="20" name="Segnaposto contenuto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dirty="0"/>
              <a:t>Inserire qui l'argomento 01</a:t>
            </a:r>
          </a:p>
        </p:txBody>
      </p:sp>
      <p:sp>
        <p:nvSpPr>
          <p:cNvPr id="23" name="Segnaposto contenuto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smtClean="0"/>
              <a:t>Modifica gli stili del testo dello schema</a:t>
            </a:r>
          </a:p>
        </p:txBody>
      </p:sp>
      <p:sp>
        <p:nvSpPr>
          <p:cNvPr id="25" name="Segnaposto contenuto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it-IT" noProof="0" dirty="0"/>
              <a:t>Inserire qui l'argomento 02</a:t>
            </a:r>
          </a:p>
        </p:txBody>
      </p:sp>
      <p:sp>
        <p:nvSpPr>
          <p:cNvPr id="21" name="Ovale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4" name="Segnaposto immagine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it-IT" noProof="0" dirty="0"/>
              <a:t>icona</a:t>
            </a:r>
          </a:p>
        </p:txBody>
      </p:sp>
      <p:sp>
        <p:nvSpPr>
          <p:cNvPr id="28" name="Ovale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9" name="Segnaposto immagine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it-IT" noProof="0" dirty="0"/>
              <a:t>icona</a:t>
            </a:r>
          </a:p>
        </p:txBody>
      </p:sp>
    </p:spTree>
    <p:extLst>
      <p:ext uri="{BB962C8B-B14F-4D97-AF65-F5344CB8AC3E}">
        <p14:creationId xmlns:p14="http://schemas.microsoft.com/office/powerpoint/2010/main" val="8914009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it-IT" noProof="0" smtClean="0"/>
              <a:t>Fare clic per modificare lo stile del titolo</a:t>
            </a:r>
            <a:endParaRPr lang="it-IT" noProof="0" dirty="0"/>
          </a:p>
        </p:txBody>
      </p:sp>
      <p:sp>
        <p:nvSpPr>
          <p:cNvPr id="7" name="Rettangolo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bg1"/>
              </a:solidFill>
            </a:endParaRPr>
          </a:p>
        </p:txBody>
      </p:sp>
      <p:sp>
        <p:nvSpPr>
          <p:cNvPr id="9" name="Oval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0" name="Segnaposto numero diapositiva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rtl="0"/>
              <a:t>‹N›</a:t>
            </a:fld>
            <a:endParaRPr lang="it-IT" noProof="0" dirty="0"/>
          </a:p>
        </p:txBody>
      </p:sp>
    </p:spTree>
    <p:extLst>
      <p:ext uri="{BB962C8B-B14F-4D97-AF65-F5344CB8AC3E}">
        <p14:creationId xmlns:p14="http://schemas.microsoft.com/office/powerpoint/2010/main" val="156476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9D89A85-71EA-4AB5-8D41-31DD4C066CDE}" type="datetime1">
              <a:rPr lang="it-IT" noProof="0" smtClean="0"/>
              <a:t>15/04/2025</a:t>
            </a:fld>
            <a:endParaRPr lang="it-IT" noProof="0" dirty="0"/>
          </a:p>
        </p:txBody>
      </p:sp>
      <p:sp>
        <p:nvSpPr>
          <p:cNvPr id="5" name="Segnaposto piè di pagina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it-IT" noProof="0" dirty="0"/>
          </a:p>
        </p:txBody>
      </p:sp>
      <p:sp>
        <p:nvSpPr>
          <p:cNvPr id="6" name="Segnaposto numero diapositiva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C71654-96A5-4280-94F3-931C61A9F92C}" type="slidenum">
              <a:rPr lang="it-IT" noProof="0" smtClean="0"/>
              <a:t>‹N›</a:t>
            </a:fld>
            <a:endParaRPr lang="it-IT" noProof="0" dirty="0"/>
          </a:p>
        </p:txBody>
      </p:sp>
      <p:pic>
        <p:nvPicPr>
          <p:cNvPr id="7" name="Immagine 6"/>
          <p:cNvPicPr>
            <a:picLocks noChangeAspect="1"/>
          </p:cNvPicPr>
          <p:nvPr userDrawn="1"/>
        </p:nvPicPr>
        <p:blipFill>
          <a:blip r:embed="rId23"/>
          <a:stretch>
            <a:fillRect/>
          </a:stretch>
        </p:blipFill>
        <p:spPr>
          <a:xfrm>
            <a:off x="10287461" y="84137"/>
            <a:ext cx="1790700" cy="561975"/>
          </a:xfrm>
          <a:prstGeom prst="rect">
            <a:avLst/>
          </a:prstGeom>
        </p:spPr>
      </p:pic>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60" r:id="rId3"/>
    <p:sldLayoutId id="2147483651" r:id="rId4"/>
    <p:sldLayoutId id="2147483650" r:id="rId5"/>
    <p:sldLayoutId id="2147483661" r:id="rId6"/>
    <p:sldLayoutId id="2147483662" r:id="rId7"/>
    <p:sldLayoutId id="2147483663" r:id="rId8"/>
    <p:sldLayoutId id="2147483654" r:id="rId9"/>
    <p:sldLayoutId id="2147483664" r:id="rId10"/>
    <p:sldLayoutId id="2147483674" r:id="rId11"/>
    <p:sldLayoutId id="2147483665" r:id="rId12"/>
    <p:sldLayoutId id="2147483689"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29188-C2F2-4E38-8D29-EF055AE9DC86}" type="datetimeFigureOut">
              <a:rPr lang="it-IT" smtClean="0"/>
              <a:t>15/04/2025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5CBB6-4C52-435F-9230-1B7DE59F07AE}" type="slidenum">
              <a:rPr lang="it-IT" smtClean="0"/>
              <a:t>‹N›</a:t>
            </a:fld>
            <a:endParaRPr lang="it-IT"/>
          </a:p>
        </p:txBody>
      </p:sp>
    </p:spTree>
    <p:extLst>
      <p:ext uri="{BB962C8B-B14F-4D97-AF65-F5344CB8AC3E}">
        <p14:creationId xmlns:p14="http://schemas.microsoft.com/office/powerpoint/2010/main" val="37720759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av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av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av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av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av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av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EF7BD-FE81-4B20-8DC5-0B3EB736F9F8}"/>
              </a:ext>
            </a:extLst>
          </p:cNvPr>
          <p:cNvSpPr>
            <a:spLocks noGrp="1"/>
          </p:cNvSpPr>
          <p:nvPr>
            <p:ph type="ctrTitle"/>
          </p:nvPr>
        </p:nvSpPr>
        <p:spPr>
          <a:xfrm>
            <a:off x="7143752" y="2479964"/>
            <a:ext cx="4900612" cy="1709900"/>
          </a:xfrm>
          <a:solidFill>
            <a:schemeClr val="bg2"/>
          </a:solidFill>
        </p:spPr>
        <p:txBody>
          <a:bodyPr/>
          <a:lstStyle/>
          <a:p>
            <a:pPr algn="ctr"/>
            <a:r>
              <a:rPr lang="it-IT" sz="2000" i="1" dirty="0" smtClean="0">
                <a:solidFill>
                  <a:srgbClr val="0D1D51"/>
                </a:solidFill>
                <a:latin typeface="+mn-lt"/>
              </a:rPr>
              <a:t/>
            </a:r>
            <a:br>
              <a:rPr lang="it-IT" sz="2000" i="1" dirty="0" smtClean="0">
                <a:solidFill>
                  <a:srgbClr val="0D1D51"/>
                </a:solidFill>
                <a:latin typeface="+mn-lt"/>
              </a:rPr>
            </a:br>
            <a:r>
              <a:rPr lang="it-IT" sz="2000" i="1" dirty="0" smtClean="0">
                <a:solidFill>
                  <a:srgbClr val="0D1D51"/>
                </a:solidFill>
                <a:latin typeface="+mn-lt"/>
              </a:rPr>
              <a:t/>
            </a:r>
            <a:br>
              <a:rPr lang="it-IT" sz="2000" i="1" dirty="0" smtClean="0">
                <a:solidFill>
                  <a:srgbClr val="0D1D51"/>
                </a:solidFill>
                <a:latin typeface="+mn-lt"/>
              </a:rPr>
            </a:br>
            <a:r>
              <a:rPr lang="it-IT" sz="1800" i="1" dirty="0" smtClean="0">
                <a:solidFill>
                  <a:srgbClr val="0D1D51"/>
                </a:solidFill>
                <a:latin typeface="+mn-lt"/>
              </a:rPr>
              <a:t>Tradizione </a:t>
            </a:r>
            <a:r>
              <a:rPr lang="it-IT" sz="1800" i="1" dirty="0">
                <a:solidFill>
                  <a:srgbClr val="0D1D51"/>
                </a:solidFill>
                <a:latin typeface="+mn-lt"/>
              </a:rPr>
              <a:t>e innovazione</a:t>
            </a:r>
            <a:r>
              <a:rPr lang="it-IT" sz="1800" i="1">
                <a:solidFill>
                  <a:srgbClr val="0D1D51"/>
                </a:solidFill>
                <a:latin typeface="+mn-lt"/>
              </a:rPr>
              <a:t>: </a:t>
            </a:r>
            <a:r>
              <a:rPr lang="it-IT" sz="1800" i="1" smtClean="0">
                <a:solidFill>
                  <a:srgbClr val="0D1D51"/>
                </a:solidFill>
                <a:latin typeface="+mn-lt"/>
              </a:rPr>
              <a:t/>
            </a:r>
            <a:br>
              <a:rPr lang="it-IT" sz="1800" i="1" smtClean="0">
                <a:solidFill>
                  <a:srgbClr val="0D1D51"/>
                </a:solidFill>
                <a:latin typeface="+mn-lt"/>
              </a:rPr>
            </a:br>
            <a:r>
              <a:rPr lang="it-IT" sz="1800" i="1" smtClean="0">
                <a:solidFill>
                  <a:srgbClr val="0D1D51"/>
                </a:solidFill>
                <a:latin typeface="+mn-lt"/>
              </a:rPr>
              <a:t>quando </a:t>
            </a:r>
            <a:r>
              <a:rPr lang="it-IT" sz="1800" i="1" dirty="0">
                <a:solidFill>
                  <a:srgbClr val="0D1D51"/>
                </a:solidFill>
                <a:latin typeface="+mn-lt"/>
              </a:rPr>
              <a:t>gli antipodi creano </a:t>
            </a:r>
            <a:r>
              <a:rPr lang="it-IT" sz="1800" i="1" dirty="0" smtClean="0">
                <a:solidFill>
                  <a:srgbClr val="0D1D51"/>
                </a:solidFill>
                <a:latin typeface="+mn-lt"/>
              </a:rPr>
              <a:t>valore</a:t>
            </a:r>
            <a:r>
              <a:rPr lang="it-IT" sz="2200" i="1" dirty="0" smtClean="0">
                <a:solidFill>
                  <a:srgbClr val="0D1D51"/>
                </a:solidFill>
                <a:latin typeface="+mn-lt"/>
              </a:rPr>
              <a:t/>
            </a:r>
            <a:br>
              <a:rPr lang="it-IT" sz="2200" i="1" dirty="0" smtClean="0">
                <a:solidFill>
                  <a:srgbClr val="0D1D51"/>
                </a:solidFill>
                <a:latin typeface="+mn-lt"/>
              </a:rPr>
            </a:br>
            <a:r>
              <a:rPr lang="it-IT" sz="2800" i="1" dirty="0" smtClean="0">
                <a:solidFill>
                  <a:srgbClr val="0D1D51"/>
                </a:solidFill>
                <a:latin typeface="+mn-lt"/>
              </a:rPr>
              <a:t/>
            </a:r>
            <a:br>
              <a:rPr lang="it-IT" sz="2800" i="1" dirty="0" smtClean="0">
                <a:solidFill>
                  <a:srgbClr val="0D1D51"/>
                </a:solidFill>
                <a:latin typeface="+mn-lt"/>
              </a:rPr>
            </a:br>
            <a:r>
              <a:rPr lang="it-IT" sz="2600" i="1" dirty="0" smtClean="0">
                <a:solidFill>
                  <a:srgbClr val="0D1D51"/>
                </a:solidFill>
                <a:latin typeface="+mn-lt"/>
              </a:rPr>
              <a:t>"</a:t>
            </a:r>
            <a:r>
              <a:rPr lang="it-IT" sz="2600" i="1" dirty="0">
                <a:solidFill>
                  <a:srgbClr val="0D1D51"/>
                </a:solidFill>
                <a:latin typeface="+mn-lt"/>
              </a:rPr>
              <a:t>Crescere</a:t>
            </a:r>
            <a:r>
              <a:rPr lang="it-IT" sz="2600" i="1" dirty="0" smtClean="0">
                <a:solidFill>
                  <a:srgbClr val="0D1D51"/>
                </a:solidFill>
                <a:latin typeface="+mn-lt"/>
              </a:rPr>
              <a:t>" creando valore</a:t>
            </a:r>
            <a:br>
              <a:rPr lang="it-IT" sz="2600" i="1" dirty="0" smtClean="0">
                <a:solidFill>
                  <a:srgbClr val="0D1D51"/>
                </a:solidFill>
                <a:latin typeface="+mn-lt"/>
              </a:rPr>
            </a:br>
            <a:endParaRPr lang="it-IT" sz="2600" dirty="0">
              <a:solidFill>
                <a:srgbClr val="0D1D51"/>
              </a:solidFill>
              <a:latin typeface="+mn-lt"/>
            </a:endParaRPr>
          </a:p>
        </p:txBody>
      </p:sp>
      <p:sp>
        <p:nvSpPr>
          <p:cNvPr id="3" name="Sottotitolo 2">
            <a:extLst>
              <a:ext uri="{FF2B5EF4-FFF2-40B4-BE49-F238E27FC236}">
                <a16:creationId xmlns:a16="http://schemas.microsoft.com/office/drawing/2014/main" id="{1AFF0EFE-C50F-44EB-8978-B97795477C9E}"/>
              </a:ext>
            </a:extLst>
          </p:cNvPr>
          <p:cNvSpPr>
            <a:spLocks noGrp="1"/>
          </p:cNvSpPr>
          <p:nvPr>
            <p:ph type="subTitle" idx="1"/>
          </p:nvPr>
        </p:nvSpPr>
        <p:spPr>
          <a:xfrm>
            <a:off x="7143751" y="4296229"/>
            <a:ext cx="4900612" cy="663697"/>
          </a:xfrm>
          <a:solidFill>
            <a:schemeClr val="bg2"/>
          </a:solidFill>
        </p:spPr>
        <p:txBody>
          <a:bodyPr/>
          <a:lstStyle/>
          <a:p>
            <a:r>
              <a:rPr lang="it-IT" sz="2000" b="1" cap="none" dirty="0" smtClean="0">
                <a:solidFill>
                  <a:srgbClr val="0D1D51"/>
                </a:solidFill>
              </a:rPr>
              <a:t>Sabrina Scarito </a:t>
            </a:r>
            <a:r>
              <a:rPr lang="it-IT" sz="2000" b="1" dirty="0" smtClean="0">
                <a:solidFill>
                  <a:srgbClr val="0D1D51"/>
                </a:solidFill>
              </a:rPr>
              <a:t>- </a:t>
            </a:r>
            <a:r>
              <a:rPr lang="it-IT" sz="2000" b="1" dirty="0" err="1" smtClean="0">
                <a:solidFill>
                  <a:srgbClr val="0D1D51"/>
                </a:solidFill>
              </a:rPr>
              <a:t>Unibo</a:t>
            </a:r>
            <a:r>
              <a:rPr lang="it-IT" sz="2000" b="1" dirty="0" smtClean="0">
                <a:solidFill>
                  <a:srgbClr val="0D1D51"/>
                </a:solidFill>
              </a:rPr>
              <a:t>, Luiss</a:t>
            </a:r>
          </a:p>
          <a:p>
            <a:r>
              <a:rPr lang="it-IT" sz="1400" b="1" dirty="0">
                <a:solidFill>
                  <a:srgbClr val="0D1D51"/>
                </a:solidFill>
              </a:rPr>
              <a:t>CONSULENTE ASSORETI FORMAZIONE STUDI E RICERCHE</a:t>
            </a:r>
          </a:p>
          <a:p>
            <a:endParaRPr lang="it-IT" sz="2000" b="1" dirty="0" smtClean="0">
              <a:solidFill>
                <a:srgbClr val="0D1D51"/>
              </a:solidFill>
            </a:endParaRPr>
          </a:p>
          <a:p>
            <a:endParaRPr lang="it-IT" sz="2000" b="1" dirty="0">
              <a:solidFill>
                <a:srgbClr val="0D1D51"/>
              </a:solidFill>
            </a:endParaRPr>
          </a:p>
        </p:txBody>
      </p:sp>
      <p:sp>
        <p:nvSpPr>
          <p:cNvPr id="4" name="Rettangolo 3"/>
          <p:cNvSpPr/>
          <p:nvPr/>
        </p:nvSpPr>
        <p:spPr>
          <a:xfrm>
            <a:off x="5776685" y="6415314"/>
            <a:ext cx="6415315" cy="246221"/>
          </a:xfrm>
          <a:prstGeom prst="rect">
            <a:avLst/>
          </a:prstGeom>
        </p:spPr>
        <p:txBody>
          <a:bodyPr wrap="square">
            <a:spAutoFit/>
          </a:bodyPr>
          <a:lstStyle/>
          <a:p>
            <a:r>
              <a:rPr lang="it-IT" sz="1000" b="1" i="1" dirty="0">
                <a:solidFill>
                  <a:srgbClr val="0D1D51"/>
                </a:solidFill>
                <a:latin typeface="Poppins"/>
              </a:rPr>
              <a:t>Le opinioni </a:t>
            </a:r>
            <a:r>
              <a:rPr lang="it-IT" sz="1000" b="1" i="1" dirty="0" smtClean="0">
                <a:solidFill>
                  <a:srgbClr val="0D1D51"/>
                </a:solidFill>
                <a:latin typeface="Poppins"/>
              </a:rPr>
              <a:t>espresse sono </a:t>
            </a:r>
            <a:r>
              <a:rPr lang="it-IT" sz="1000" b="1" i="1" dirty="0">
                <a:solidFill>
                  <a:srgbClr val="0D1D51"/>
                </a:solidFill>
                <a:latin typeface="Poppins"/>
              </a:rPr>
              <a:t>quelle dell’autore e non coinvolgono le </a:t>
            </a:r>
            <a:r>
              <a:rPr lang="it-IT" sz="1000" b="1" i="1" dirty="0" smtClean="0">
                <a:solidFill>
                  <a:srgbClr val="0D1D51"/>
                </a:solidFill>
                <a:latin typeface="Poppins"/>
              </a:rPr>
              <a:t>Istituzioni </a:t>
            </a:r>
            <a:r>
              <a:rPr lang="it-IT" sz="1000" b="1" i="1" dirty="0">
                <a:solidFill>
                  <a:srgbClr val="0D1D51"/>
                </a:solidFill>
                <a:latin typeface="Poppins"/>
              </a:rPr>
              <a:t>di </a:t>
            </a:r>
            <a:r>
              <a:rPr lang="it-IT" sz="1000" b="1" i="1" dirty="0" smtClean="0">
                <a:solidFill>
                  <a:srgbClr val="0D1D51"/>
                </a:solidFill>
                <a:latin typeface="Poppins"/>
              </a:rPr>
              <a:t>appartenenza</a:t>
            </a:r>
            <a:endParaRPr lang="it-IT" sz="1000" b="1" i="1" dirty="0">
              <a:solidFill>
                <a:srgbClr val="0D1D51"/>
              </a:solidFill>
            </a:endParaRPr>
          </a:p>
        </p:txBody>
      </p:sp>
    </p:spTree>
    <p:extLst>
      <p:ext uri="{BB962C8B-B14F-4D97-AF65-F5344CB8AC3E}">
        <p14:creationId xmlns:p14="http://schemas.microsoft.com/office/powerpoint/2010/main" val="36751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3">
                                            <p:txEl>
                                              <p:pRg st="0" end="0"/>
                                            </p:txEl>
                                          </p:spTgt>
                                        </p:tgtEl>
                                      </p:cBhvr>
                                    </p:animEffect>
                                    <p:anim calcmode="lin" valueType="num">
                                      <p:cBhvr>
                                        <p:cTn id="1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0" end="0"/>
                                            </p:txEl>
                                          </p:spTgt>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500"/>
                                        <p:tgtEl>
                                          <p:spTgt spid="3">
                                            <p:txEl>
                                              <p:pRg st="1" end="1"/>
                                            </p:txEl>
                                          </p:spTgt>
                                        </p:tgtEl>
                                      </p:cBhvr>
                                    </p:animEffect>
                                    <p:anim calcmode="lin" valueType="num">
                                      <p:cBhvr>
                                        <p:cTn id="17" dur="500"/>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p:tgtEl>
                                          <p:spTgt spid="3">
                                            <p:txEl>
                                              <p:pRg st="1" end="1"/>
                                            </p:txEl>
                                          </p:spTgt>
                                        </p:tgtEl>
                                        <p:attrNameLst>
                                          <p:attrName>ppt_y</p:attrName>
                                        </p:attrNameLst>
                                      </p:cBhvr>
                                      <p:tavLst>
                                        <p:tav tm="0">
                                          <p:val>
                                            <p:strVal val="ppt_y"/>
                                          </p:val>
                                        </p:tav>
                                        <p:tav tm="100000">
                                          <p:val>
                                            <p:strVal val="ppt_y+.1"/>
                                          </p:val>
                                        </p:tav>
                                      </p:tavLst>
                                    </p:anim>
                                    <p:set>
                                      <p:cBhvr>
                                        <p:cTn id="19" dur="1" fill="hold">
                                          <p:stCondLst>
                                            <p:cond delay="499"/>
                                          </p:stCondLst>
                                        </p:cTn>
                                        <p:tgtEl>
                                          <p:spTgt spid="3">
                                            <p:txEl>
                                              <p:pRg st="1" end="1"/>
                                            </p:txEl>
                                          </p:spTgt>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3">
                                            <p:bg/>
                                          </p:spTgt>
                                        </p:tgtEl>
                                      </p:cBhvr>
                                    </p:animEffect>
                                    <p:anim calcmode="lin" valueType="num">
                                      <p:cBhvr>
                                        <p:cTn id="22" dur="1000"/>
                                        <p:tgtEl>
                                          <p:spTgt spid="3">
                                            <p:bg/>
                                          </p:spTgt>
                                        </p:tgtEl>
                                        <p:attrNameLst>
                                          <p:attrName>ppt_x</p:attrName>
                                        </p:attrNameLst>
                                      </p:cBhvr>
                                      <p:tavLst>
                                        <p:tav tm="0">
                                          <p:val>
                                            <p:strVal val="ppt_x"/>
                                          </p:val>
                                        </p:tav>
                                        <p:tav tm="100000">
                                          <p:val>
                                            <p:strVal val="ppt_x"/>
                                          </p:val>
                                        </p:tav>
                                      </p:tavLst>
                                    </p:anim>
                                    <p:anim calcmode="lin" valueType="num">
                                      <p:cBhvr>
                                        <p:cTn id="23" dur="1000"/>
                                        <p:tgtEl>
                                          <p:spTgt spid="3">
                                            <p:bg/>
                                          </p:spTgt>
                                        </p:tgtEl>
                                        <p:attrNameLst>
                                          <p:attrName>ppt_y</p:attrName>
                                        </p:attrNameLst>
                                      </p:cBhvr>
                                      <p:tavLst>
                                        <p:tav tm="0">
                                          <p:val>
                                            <p:strVal val="ppt_y"/>
                                          </p:val>
                                        </p:tav>
                                        <p:tav tm="100000">
                                          <p:val>
                                            <p:strVal val="ppt_y+.1"/>
                                          </p:val>
                                        </p:tav>
                                      </p:tavLst>
                                    </p:anim>
                                    <p:set>
                                      <p:cBhvr>
                                        <p:cTn id="24" dur="1" fill="hold">
                                          <p:stCondLst>
                                            <p:cond delay="999"/>
                                          </p:stCondLst>
                                        </p:cTn>
                                        <p:tgtEl>
                                          <p:spTgt spid="3">
                                            <p:bg/>
                                          </p:spTgt>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4"/>
                                        </p:tgtEl>
                                      </p:cBhvr>
                                    </p:animEffect>
                                    <p:anim calcmode="lin" valueType="num">
                                      <p:cBhvr>
                                        <p:cTn id="27" dur="1000"/>
                                        <p:tgtEl>
                                          <p:spTgt spid="4"/>
                                        </p:tgtEl>
                                        <p:attrNameLst>
                                          <p:attrName>ppt_x</p:attrName>
                                        </p:attrNameLst>
                                      </p:cBhvr>
                                      <p:tavLst>
                                        <p:tav tm="0">
                                          <p:val>
                                            <p:strVal val="ppt_x"/>
                                          </p:val>
                                        </p:tav>
                                        <p:tav tm="100000">
                                          <p:val>
                                            <p:strVal val="ppt_x"/>
                                          </p:val>
                                        </p:tav>
                                      </p:tavLst>
                                    </p:anim>
                                    <p:anim calcmode="lin" valueType="num">
                                      <p:cBhvr>
                                        <p:cTn id="28" dur="1000"/>
                                        <p:tgtEl>
                                          <p:spTgt spid="4"/>
                                        </p:tgtEl>
                                        <p:attrNameLst>
                                          <p:attrName>ppt_y</p:attrName>
                                        </p:attrNameLst>
                                      </p:cBhvr>
                                      <p:tavLst>
                                        <p:tav tm="0">
                                          <p:val>
                                            <p:strVal val="ppt_y"/>
                                          </p:val>
                                        </p:tav>
                                        <p:tav tm="100000">
                                          <p:val>
                                            <p:strVal val="ppt_y+.1"/>
                                          </p:val>
                                        </p:tav>
                                      </p:tavLst>
                                    </p:anim>
                                    <p:set>
                                      <p:cBhvr>
                                        <p:cTn id="2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A9A18-93E0-4615-B7AA-B8C8FBB14464}"/>
              </a:ext>
            </a:extLst>
          </p:cNvPr>
          <p:cNvSpPr>
            <a:spLocks noGrp="1"/>
          </p:cNvSpPr>
          <p:nvPr>
            <p:ph type="title"/>
          </p:nvPr>
        </p:nvSpPr>
        <p:spPr>
          <a:xfrm>
            <a:off x="311218" y="404059"/>
            <a:ext cx="5857566" cy="1325563"/>
          </a:xfrm>
        </p:spPr>
        <p:txBody>
          <a:bodyPr rtlCol="0"/>
          <a:lstStyle/>
          <a:p>
            <a:pPr rtl="0"/>
            <a:r>
              <a:rPr lang="it-IT" sz="2800" dirty="0" smtClean="0">
                <a:solidFill>
                  <a:srgbClr val="0D1D51"/>
                </a:solidFill>
              </a:rPr>
              <a:t>Per quanto riguarda la salute</a:t>
            </a:r>
            <a:r>
              <a:rPr lang="it-IT" dirty="0">
                <a:solidFill>
                  <a:srgbClr val="0D1D51"/>
                </a:solidFill>
              </a:rPr>
              <a:t/>
            </a:r>
            <a:br>
              <a:rPr lang="it-IT" dirty="0">
                <a:solidFill>
                  <a:srgbClr val="0D1D51"/>
                </a:solidFill>
              </a:rPr>
            </a:br>
            <a:endParaRPr lang="it-IT" dirty="0">
              <a:solidFill>
                <a:srgbClr val="0D1D51"/>
              </a:solidFill>
            </a:endParaRPr>
          </a:p>
        </p:txBody>
      </p:sp>
      <p:sp>
        <p:nvSpPr>
          <p:cNvPr id="3" name="Segnaposto contenuto 2">
            <a:extLst>
              <a:ext uri="{FF2B5EF4-FFF2-40B4-BE49-F238E27FC236}">
                <a16:creationId xmlns:a16="http://schemas.microsoft.com/office/drawing/2014/main" id="{B91B32C0-5E61-447F-9557-57AF415D6FE9}"/>
              </a:ext>
            </a:extLst>
          </p:cNvPr>
          <p:cNvSpPr>
            <a:spLocks noGrp="1"/>
          </p:cNvSpPr>
          <p:nvPr>
            <p:ph idx="1"/>
          </p:nvPr>
        </p:nvSpPr>
        <p:spPr>
          <a:xfrm>
            <a:off x="406754" y="1317230"/>
            <a:ext cx="4465495" cy="4351338"/>
          </a:xfrm>
        </p:spPr>
        <p:txBody>
          <a:bodyPr rtlCol="0"/>
          <a:lstStyle/>
          <a:p>
            <a:pPr>
              <a:lnSpc>
                <a:spcPct val="150000"/>
              </a:lnSpc>
              <a:buFont typeface="Wingdings" panose="05000000000000000000" pitchFamily="2" charset="2"/>
              <a:buChar char="§"/>
            </a:pPr>
            <a:r>
              <a:rPr lang="it-IT" sz="2000" dirty="0" smtClean="0">
                <a:solidFill>
                  <a:srgbClr val="0D1D51"/>
                </a:solidFill>
              </a:rPr>
              <a:t>In </a:t>
            </a:r>
            <a:r>
              <a:rPr lang="it-IT" sz="2000" dirty="0">
                <a:solidFill>
                  <a:srgbClr val="0D1D51"/>
                </a:solidFill>
              </a:rPr>
              <a:t>Italia le malattie cardio, cerebro e vascolari rappresentano </a:t>
            </a:r>
            <a:r>
              <a:rPr lang="it-IT" sz="2000" dirty="0" smtClean="0">
                <a:solidFill>
                  <a:srgbClr val="0D1D51"/>
                </a:solidFill>
              </a:rPr>
              <a:t>una </a:t>
            </a:r>
            <a:r>
              <a:rPr lang="it-IT" sz="2000" dirty="0">
                <a:solidFill>
                  <a:srgbClr val="0D1D51"/>
                </a:solidFill>
              </a:rPr>
              <a:t>delle principali cause di </a:t>
            </a:r>
            <a:r>
              <a:rPr lang="it-IT" sz="2000" dirty="0" smtClean="0">
                <a:solidFill>
                  <a:srgbClr val="0D1D51"/>
                </a:solidFill>
              </a:rPr>
              <a:t>disabilità.</a:t>
            </a:r>
            <a:endParaRPr lang="it-IT" sz="2000" dirty="0">
              <a:solidFill>
                <a:srgbClr val="0D1D51"/>
              </a:solidFill>
            </a:endParaRPr>
          </a:p>
          <a:p>
            <a:pPr>
              <a:lnSpc>
                <a:spcPct val="150000"/>
              </a:lnSpc>
              <a:buFont typeface="Wingdings" panose="05000000000000000000" pitchFamily="2" charset="2"/>
              <a:buChar char="§"/>
            </a:pPr>
            <a:r>
              <a:rPr lang="it-IT" sz="2000" dirty="0">
                <a:solidFill>
                  <a:srgbClr val="0D1D51"/>
                </a:solidFill>
              </a:rPr>
              <a:t>Queste patologie si concentrano tra le fasce più anziane della popolazione, con una prevalenza che supera il 50% della popolazione a partire dalla fascia d’età 70-74 e raggiunge quasi il 60% tra la popolazione di età superiore agli 85 anni.</a:t>
            </a:r>
            <a:endParaRPr lang="it-IT" dirty="0">
              <a:solidFill>
                <a:srgbClr val="0D1D51"/>
              </a:solidFill>
            </a:endParaRPr>
          </a:p>
          <a:p>
            <a:pPr rtl="0">
              <a:lnSpc>
                <a:spcPct val="150000"/>
              </a:lnSpc>
              <a:buFont typeface="Wingdings" panose="05000000000000000000" pitchFamily="2" charset="2"/>
              <a:buChar char="§"/>
            </a:pPr>
            <a:endParaRPr lang="it-IT" dirty="0">
              <a:solidFill>
                <a:srgbClr val="0D1D51"/>
              </a:solidFill>
            </a:endParaRPr>
          </a:p>
        </p:txBody>
      </p:sp>
      <p:sp>
        <p:nvSpPr>
          <p:cNvPr id="4" name="Segnaposto numero diapositiva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it-IT" smtClean="0"/>
              <a:pPr rtl="0"/>
              <a:t>10</a:t>
            </a:fld>
            <a:endParaRPr lang="it-IT" dirty="0"/>
          </a:p>
        </p:txBody>
      </p:sp>
      <p:pic>
        <p:nvPicPr>
          <p:cNvPr id="8" name="Segnaposto immagine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55212" y="1605743"/>
            <a:ext cx="4884848" cy="3650433"/>
          </a:xfrm>
        </p:spPr>
      </p:pic>
      <p:sp>
        <p:nvSpPr>
          <p:cNvPr id="7" name="Rettangolo 6"/>
          <p:cNvSpPr/>
          <p:nvPr/>
        </p:nvSpPr>
        <p:spPr>
          <a:xfrm>
            <a:off x="286603" y="6445894"/>
            <a:ext cx="6619164" cy="261610"/>
          </a:xfrm>
          <a:prstGeom prst="rect">
            <a:avLst/>
          </a:prstGeom>
        </p:spPr>
        <p:txBody>
          <a:bodyPr wrap="square">
            <a:spAutoFit/>
          </a:bodyPr>
          <a:lstStyle/>
          <a:p>
            <a:r>
              <a:rPr lang="it-IT" sz="1100" i="1" dirty="0" smtClean="0">
                <a:solidFill>
                  <a:srgbClr val="0D1D51"/>
                </a:solidFill>
              </a:rPr>
              <a:t>Per approfondimenti si veda The </a:t>
            </a:r>
            <a:r>
              <a:rPr lang="it-IT" sz="1100" i="1" dirty="0" err="1" smtClean="0">
                <a:solidFill>
                  <a:srgbClr val="0D1D51"/>
                </a:solidFill>
              </a:rPr>
              <a:t>European</a:t>
            </a:r>
            <a:r>
              <a:rPr lang="it-IT" sz="1100" i="1" dirty="0" smtClean="0">
                <a:solidFill>
                  <a:srgbClr val="0D1D51"/>
                </a:solidFill>
              </a:rPr>
              <a:t> House Ambrosetti, Meridiano Sanità, 2024</a:t>
            </a:r>
            <a:endParaRPr lang="it-IT" sz="1100" i="1" dirty="0">
              <a:solidFill>
                <a:srgbClr val="0D1D51"/>
              </a:solidFill>
            </a:endParaRPr>
          </a:p>
        </p:txBody>
      </p:sp>
    </p:spTree>
    <p:extLst>
      <p:ext uri="{BB962C8B-B14F-4D97-AF65-F5344CB8AC3E}">
        <p14:creationId xmlns:p14="http://schemas.microsoft.com/office/powerpoint/2010/main" val="36134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A9A18-93E0-4615-B7AA-B8C8FBB14464}"/>
              </a:ext>
            </a:extLst>
          </p:cNvPr>
          <p:cNvSpPr>
            <a:spLocks noGrp="1"/>
          </p:cNvSpPr>
          <p:nvPr>
            <p:ph type="title"/>
          </p:nvPr>
        </p:nvSpPr>
        <p:spPr>
          <a:xfrm>
            <a:off x="311218" y="404059"/>
            <a:ext cx="5857566" cy="1325563"/>
          </a:xfrm>
        </p:spPr>
        <p:txBody>
          <a:bodyPr rtlCol="0"/>
          <a:lstStyle/>
          <a:p>
            <a:pPr rtl="0"/>
            <a:r>
              <a:rPr lang="it-IT" sz="2800" dirty="0" smtClean="0">
                <a:solidFill>
                  <a:srgbClr val="0D1D51"/>
                </a:solidFill>
              </a:rPr>
              <a:t>Per quanto riguarda la salute</a:t>
            </a:r>
            <a:r>
              <a:rPr lang="it-IT" dirty="0">
                <a:solidFill>
                  <a:srgbClr val="0D1D51"/>
                </a:solidFill>
              </a:rPr>
              <a:t/>
            </a:r>
            <a:br>
              <a:rPr lang="it-IT" dirty="0">
                <a:solidFill>
                  <a:srgbClr val="0D1D51"/>
                </a:solidFill>
              </a:rPr>
            </a:br>
            <a:endParaRPr lang="it-IT" dirty="0">
              <a:solidFill>
                <a:srgbClr val="0D1D51"/>
              </a:solidFill>
            </a:endParaRPr>
          </a:p>
        </p:txBody>
      </p:sp>
      <p:sp>
        <p:nvSpPr>
          <p:cNvPr id="3" name="Segnaposto contenuto 2">
            <a:extLst>
              <a:ext uri="{FF2B5EF4-FFF2-40B4-BE49-F238E27FC236}">
                <a16:creationId xmlns:a16="http://schemas.microsoft.com/office/drawing/2014/main" id="{B91B32C0-5E61-447F-9557-57AF415D6FE9}"/>
              </a:ext>
            </a:extLst>
          </p:cNvPr>
          <p:cNvSpPr>
            <a:spLocks noGrp="1"/>
          </p:cNvSpPr>
          <p:nvPr>
            <p:ph idx="1"/>
          </p:nvPr>
        </p:nvSpPr>
        <p:spPr>
          <a:xfrm>
            <a:off x="406754" y="1317230"/>
            <a:ext cx="4465495" cy="4351338"/>
          </a:xfrm>
        </p:spPr>
        <p:txBody>
          <a:bodyPr rtlCol="0"/>
          <a:lstStyle/>
          <a:p>
            <a:pPr>
              <a:lnSpc>
                <a:spcPct val="150000"/>
              </a:lnSpc>
              <a:buFont typeface="Wingdings" panose="05000000000000000000" pitchFamily="2" charset="2"/>
              <a:buChar char="§"/>
            </a:pPr>
            <a:r>
              <a:rPr lang="it-IT" sz="2000" dirty="0" smtClean="0">
                <a:solidFill>
                  <a:srgbClr val="0D1D51"/>
                </a:solidFill>
              </a:rPr>
              <a:t>Complice l’invecchiamento </a:t>
            </a:r>
            <a:r>
              <a:rPr lang="it-IT" sz="2000" dirty="0">
                <a:solidFill>
                  <a:srgbClr val="0D1D51"/>
                </a:solidFill>
              </a:rPr>
              <a:t>della popolazione, l’incidenza dei tumori risulta essere in aumento: erano state infatti 376.600 le nuove diagnosi nel 2020, con un aumento del 4,9% in 3 </a:t>
            </a:r>
            <a:r>
              <a:rPr lang="it-IT" sz="2000" dirty="0" smtClean="0">
                <a:solidFill>
                  <a:srgbClr val="0D1D51"/>
                </a:solidFill>
              </a:rPr>
              <a:t>anni.</a:t>
            </a:r>
            <a:endParaRPr lang="it-IT" dirty="0">
              <a:solidFill>
                <a:srgbClr val="0D1D51"/>
              </a:solidFill>
            </a:endParaRPr>
          </a:p>
        </p:txBody>
      </p:sp>
      <p:sp>
        <p:nvSpPr>
          <p:cNvPr id="4" name="Segnaposto numero diapositiva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it-IT" smtClean="0"/>
              <a:pPr rtl="0"/>
              <a:t>11</a:t>
            </a:fld>
            <a:endParaRPr lang="it-IT" dirty="0"/>
          </a:p>
        </p:txBody>
      </p:sp>
      <p:pic>
        <p:nvPicPr>
          <p:cNvPr id="8" name="Segnaposto immagine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72419" y="1605743"/>
            <a:ext cx="3650433" cy="3650433"/>
          </a:xfrm>
        </p:spPr>
      </p:pic>
      <p:sp>
        <p:nvSpPr>
          <p:cNvPr id="7" name="Rettangolo 6"/>
          <p:cNvSpPr/>
          <p:nvPr/>
        </p:nvSpPr>
        <p:spPr>
          <a:xfrm>
            <a:off x="286603" y="6445894"/>
            <a:ext cx="6619164" cy="261610"/>
          </a:xfrm>
          <a:prstGeom prst="rect">
            <a:avLst/>
          </a:prstGeom>
        </p:spPr>
        <p:txBody>
          <a:bodyPr wrap="square">
            <a:spAutoFit/>
          </a:bodyPr>
          <a:lstStyle/>
          <a:p>
            <a:r>
              <a:rPr lang="it-IT" sz="1100" i="1" dirty="0" smtClean="0">
                <a:solidFill>
                  <a:srgbClr val="0D1D51"/>
                </a:solidFill>
              </a:rPr>
              <a:t>Per approfondimenti si veda The </a:t>
            </a:r>
            <a:r>
              <a:rPr lang="it-IT" sz="1100" i="1" dirty="0" err="1" smtClean="0">
                <a:solidFill>
                  <a:srgbClr val="0D1D51"/>
                </a:solidFill>
              </a:rPr>
              <a:t>European</a:t>
            </a:r>
            <a:r>
              <a:rPr lang="it-IT" sz="1100" i="1" dirty="0" smtClean="0">
                <a:solidFill>
                  <a:srgbClr val="0D1D51"/>
                </a:solidFill>
              </a:rPr>
              <a:t> House Ambrosetti, Meridiano Sanità, 2024</a:t>
            </a:r>
            <a:endParaRPr lang="it-IT" sz="1100" i="1" dirty="0">
              <a:solidFill>
                <a:srgbClr val="0D1D51"/>
              </a:solidFill>
            </a:endParaRPr>
          </a:p>
        </p:txBody>
      </p:sp>
    </p:spTree>
    <p:extLst>
      <p:ext uri="{BB962C8B-B14F-4D97-AF65-F5344CB8AC3E}">
        <p14:creationId xmlns:p14="http://schemas.microsoft.com/office/powerpoint/2010/main" val="35449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12</a:t>
            </a:fld>
            <a:endParaRPr lang="it-IT" dirty="0"/>
          </a:p>
        </p:txBody>
      </p:sp>
      <p:sp>
        <p:nvSpPr>
          <p:cNvPr id="2" name="Titolo 1">
            <a:extLst>
              <a:ext uri="{FF2B5EF4-FFF2-40B4-BE49-F238E27FC236}">
                <a16:creationId xmlns:a16="http://schemas.microsoft.com/office/drawing/2014/main" id="{E2C50832-0B36-43C5-98EC-4CD165D78718}"/>
              </a:ext>
            </a:extLst>
          </p:cNvPr>
          <p:cNvSpPr>
            <a:spLocks noGrp="1"/>
          </p:cNvSpPr>
          <p:nvPr>
            <p:ph type="title"/>
          </p:nvPr>
        </p:nvSpPr>
        <p:spPr>
          <a:xfrm>
            <a:off x="515938" y="404059"/>
            <a:ext cx="5939453" cy="1325563"/>
          </a:xfrm>
        </p:spPr>
        <p:txBody>
          <a:bodyPr rtlCol="0"/>
          <a:lstStyle/>
          <a:p>
            <a:pPr rtl="0"/>
            <a:r>
              <a:rPr lang="it-IT" sz="2800" dirty="0" smtClean="0">
                <a:solidFill>
                  <a:srgbClr val="0D1D51"/>
                </a:solidFill>
              </a:rPr>
              <a:t>Le malattie neurodegenerative</a:t>
            </a:r>
            <a:r>
              <a:rPr lang="it-IT" dirty="0">
                <a:solidFill>
                  <a:srgbClr val="0D1D51"/>
                </a:solidFill>
              </a:rPr>
              <a:t/>
            </a:r>
            <a:br>
              <a:rPr lang="it-IT" dirty="0">
                <a:solidFill>
                  <a:srgbClr val="0D1D51"/>
                </a:solidFill>
              </a:rPr>
            </a:br>
            <a:endParaRPr lang="it-IT" dirty="0">
              <a:solidFill>
                <a:srgbClr val="0D1D51"/>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995619398"/>
              </p:ext>
            </p:extLst>
          </p:nvPr>
        </p:nvGraphicFramePr>
        <p:xfrm>
          <a:off x="1090304" y="1229246"/>
          <a:ext cx="9568597" cy="5263732"/>
        </p:xfrm>
        <a:graphic>
          <a:graphicData uri="http://schemas.openxmlformats.org/drawingml/2006/table">
            <a:tbl>
              <a:tblPr firstRow="1" bandRow="1">
                <a:tableStyleId>{93296810-A885-4BE3-A3E7-6D5BEEA58F35}</a:tableStyleId>
              </a:tblPr>
              <a:tblGrid>
                <a:gridCol w="9568597">
                  <a:extLst>
                    <a:ext uri="{9D8B030D-6E8A-4147-A177-3AD203B41FA5}">
                      <a16:colId xmlns:a16="http://schemas.microsoft.com/office/drawing/2014/main" val="1635352628"/>
                    </a:ext>
                  </a:extLst>
                </a:gridCol>
              </a:tblGrid>
              <a:tr h="1569322">
                <a:tc>
                  <a:txBody>
                    <a:bodyPr/>
                    <a:lstStyle/>
                    <a:p>
                      <a:pPr>
                        <a:lnSpc>
                          <a:spcPct val="150000"/>
                        </a:lnSpc>
                      </a:pPr>
                      <a:r>
                        <a:rPr lang="it-IT" sz="2000" b="1" kern="1200" dirty="0" smtClean="0">
                          <a:effectLst/>
                        </a:rPr>
                        <a:t>La malattia di Alzheimer </a:t>
                      </a:r>
                      <a:r>
                        <a:rPr lang="it-IT" sz="2000" b="0" kern="1200" dirty="0" smtClean="0">
                          <a:effectLst/>
                        </a:rPr>
                        <a:t>è una patologia neurodegenerativa a decorso cronico e progressivo che causa un deterioramento irreversibile delle principali funzioni cognitive (ragionamento, memoria, linguaggio).</a:t>
                      </a:r>
                      <a:endParaRPr lang="it-IT" sz="2000" b="0" dirty="0"/>
                    </a:p>
                  </a:txBody>
                  <a:tcPr/>
                </a:tc>
                <a:extLst>
                  <a:ext uri="{0D108BD9-81ED-4DB2-BD59-A6C34878D82A}">
                    <a16:rowId xmlns:a16="http://schemas.microsoft.com/office/drawing/2014/main" val="3115541776"/>
                  </a:ext>
                </a:extLst>
              </a:tr>
              <a:tr h="1569322">
                <a:tc>
                  <a:txBody>
                    <a:bodyPr/>
                    <a:lstStyle/>
                    <a:p>
                      <a:pPr>
                        <a:lnSpc>
                          <a:spcPct val="150000"/>
                        </a:lnSpc>
                      </a:pPr>
                      <a:r>
                        <a:rPr lang="it-IT" sz="2000" b="0" dirty="0" smtClean="0">
                          <a:solidFill>
                            <a:srgbClr val="0D1D51"/>
                          </a:solidFill>
                        </a:rPr>
                        <a:t>L’ISS stima che circa 2 milioni di persone siano affette da demenza o da un disturbo cognitivo lieve, coinvolgendo 4 milioni di familiari nella gestione della malattia. Circa la metà di questi sarebbero malati di Alzheimer.</a:t>
                      </a:r>
                      <a:endParaRPr lang="it-IT" sz="2000" b="0" dirty="0">
                        <a:solidFill>
                          <a:srgbClr val="0D1D51"/>
                        </a:solidFill>
                      </a:endParaRPr>
                    </a:p>
                  </a:txBody>
                  <a:tcPr/>
                </a:tc>
                <a:extLst>
                  <a:ext uri="{0D108BD9-81ED-4DB2-BD59-A6C34878D82A}">
                    <a16:rowId xmlns:a16="http://schemas.microsoft.com/office/drawing/2014/main" val="1539435067"/>
                  </a:ext>
                </a:extLst>
              </a:tr>
              <a:tr h="555766">
                <a:tc>
                  <a:txBody>
                    <a:bodyPr/>
                    <a:lstStyle/>
                    <a:p>
                      <a:pPr>
                        <a:lnSpc>
                          <a:spcPct val="150000"/>
                        </a:lnSpc>
                      </a:pPr>
                      <a:r>
                        <a:rPr lang="it-IT" sz="2000" dirty="0" smtClean="0">
                          <a:solidFill>
                            <a:srgbClr val="0D1D51"/>
                          </a:solidFill>
                        </a:rPr>
                        <a:t>L’incidenza nel 2021 si attesta a 415 nuovi casi ogni 100.000 abitanti</a:t>
                      </a:r>
                      <a:endParaRPr lang="it-IT" sz="2000" dirty="0">
                        <a:solidFill>
                          <a:srgbClr val="0D1D51"/>
                        </a:solidFill>
                      </a:endParaRPr>
                    </a:p>
                  </a:txBody>
                  <a:tcPr/>
                </a:tc>
                <a:extLst>
                  <a:ext uri="{0D108BD9-81ED-4DB2-BD59-A6C34878D82A}">
                    <a16:rowId xmlns:a16="http://schemas.microsoft.com/office/drawing/2014/main" val="3332510143"/>
                  </a:ext>
                </a:extLst>
              </a:tr>
              <a:tr h="1569322">
                <a:tc>
                  <a:txBody>
                    <a:bodyPr/>
                    <a:lstStyle/>
                    <a:p>
                      <a:pPr>
                        <a:lnSpc>
                          <a:spcPct val="150000"/>
                        </a:lnSpc>
                      </a:pPr>
                      <a:r>
                        <a:rPr lang="it-IT" sz="2000" dirty="0" smtClean="0">
                          <a:solidFill>
                            <a:srgbClr val="0D1D51"/>
                          </a:solidFill>
                        </a:rPr>
                        <a:t>Secondo una stima del 2023, il costo nazionale di Alzheimer e altre demenze risulta essere intorno a 15,6 miliardi di euro annui, 80% dei quali sono costi a carico delle famiglie.</a:t>
                      </a:r>
                      <a:endParaRPr lang="it-IT" sz="2000" dirty="0">
                        <a:solidFill>
                          <a:srgbClr val="0D1D51"/>
                        </a:solidFill>
                      </a:endParaRPr>
                    </a:p>
                  </a:txBody>
                  <a:tcPr/>
                </a:tc>
                <a:extLst>
                  <a:ext uri="{0D108BD9-81ED-4DB2-BD59-A6C34878D82A}">
                    <a16:rowId xmlns:a16="http://schemas.microsoft.com/office/drawing/2014/main" val="710319652"/>
                  </a:ext>
                </a:extLst>
              </a:tr>
            </a:tbl>
          </a:graphicData>
        </a:graphic>
      </p:graphicFrame>
      <p:sp>
        <p:nvSpPr>
          <p:cNvPr id="9" name="Rettangolo 8"/>
          <p:cNvSpPr/>
          <p:nvPr/>
        </p:nvSpPr>
        <p:spPr>
          <a:xfrm>
            <a:off x="286603" y="6500486"/>
            <a:ext cx="6619164" cy="261610"/>
          </a:xfrm>
          <a:prstGeom prst="rect">
            <a:avLst/>
          </a:prstGeom>
        </p:spPr>
        <p:txBody>
          <a:bodyPr wrap="square">
            <a:spAutoFit/>
          </a:bodyPr>
          <a:lstStyle/>
          <a:p>
            <a:r>
              <a:rPr lang="it-IT" sz="1100" i="1" dirty="0" smtClean="0">
                <a:solidFill>
                  <a:srgbClr val="0D1D51"/>
                </a:solidFill>
              </a:rPr>
              <a:t>Per approfondimenti si veda The </a:t>
            </a:r>
            <a:r>
              <a:rPr lang="it-IT" sz="1100" i="1" dirty="0" err="1" smtClean="0">
                <a:solidFill>
                  <a:srgbClr val="0D1D51"/>
                </a:solidFill>
              </a:rPr>
              <a:t>European</a:t>
            </a:r>
            <a:r>
              <a:rPr lang="it-IT" sz="1100" i="1" dirty="0" smtClean="0">
                <a:solidFill>
                  <a:srgbClr val="0D1D51"/>
                </a:solidFill>
              </a:rPr>
              <a:t> House Ambrosetti, Meridiano Sanità, 2024</a:t>
            </a:r>
            <a:endParaRPr lang="it-IT" sz="1100" i="1" dirty="0">
              <a:solidFill>
                <a:srgbClr val="0D1D51"/>
              </a:solidFill>
            </a:endParaRPr>
          </a:p>
        </p:txBody>
      </p:sp>
    </p:spTree>
    <p:extLst>
      <p:ext uri="{BB962C8B-B14F-4D97-AF65-F5344CB8AC3E}">
        <p14:creationId xmlns:p14="http://schemas.microsoft.com/office/powerpoint/2010/main" val="47387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13</a:t>
            </a:fld>
            <a:endParaRPr lang="it-IT" dirty="0"/>
          </a:p>
        </p:txBody>
      </p:sp>
      <p:sp>
        <p:nvSpPr>
          <p:cNvPr id="2" name="Titolo 1">
            <a:extLst>
              <a:ext uri="{FF2B5EF4-FFF2-40B4-BE49-F238E27FC236}">
                <a16:creationId xmlns:a16="http://schemas.microsoft.com/office/drawing/2014/main" id="{E2C50832-0B36-43C5-98EC-4CD165D78718}"/>
              </a:ext>
            </a:extLst>
          </p:cNvPr>
          <p:cNvSpPr>
            <a:spLocks noGrp="1"/>
          </p:cNvSpPr>
          <p:nvPr>
            <p:ph type="title"/>
          </p:nvPr>
        </p:nvSpPr>
        <p:spPr>
          <a:xfrm>
            <a:off x="515938" y="322171"/>
            <a:ext cx="5939453" cy="1325563"/>
          </a:xfrm>
        </p:spPr>
        <p:txBody>
          <a:bodyPr rtlCol="0"/>
          <a:lstStyle/>
          <a:p>
            <a:pPr rtl="0"/>
            <a:r>
              <a:rPr lang="it-IT" sz="2800" dirty="0" smtClean="0">
                <a:solidFill>
                  <a:srgbClr val="0D1D51"/>
                </a:solidFill>
              </a:rPr>
              <a:t>Le malattie neurodegenerative</a:t>
            </a:r>
            <a:r>
              <a:rPr lang="it-IT" dirty="0">
                <a:solidFill>
                  <a:srgbClr val="0D1D51"/>
                </a:solidFill>
              </a:rPr>
              <a:t/>
            </a:r>
            <a:br>
              <a:rPr lang="it-IT" dirty="0">
                <a:solidFill>
                  <a:srgbClr val="0D1D51"/>
                </a:solidFill>
              </a:rPr>
            </a:br>
            <a:endParaRPr lang="it-IT" dirty="0">
              <a:solidFill>
                <a:srgbClr val="0D1D51"/>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1703636595"/>
              </p:ext>
            </p:extLst>
          </p:nvPr>
        </p:nvGraphicFramePr>
        <p:xfrm>
          <a:off x="723329" y="1212434"/>
          <a:ext cx="10784699" cy="5107833"/>
        </p:xfrm>
        <a:graphic>
          <a:graphicData uri="http://schemas.openxmlformats.org/drawingml/2006/table">
            <a:tbl>
              <a:tblPr firstRow="1" bandRow="1">
                <a:tableStyleId>{93296810-A885-4BE3-A3E7-6D5BEEA58F35}</a:tableStyleId>
              </a:tblPr>
              <a:tblGrid>
                <a:gridCol w="10784699">
                  <a:extLst>
                    <a:ext uri="{9D8B030D-6E8A-4147-A177-3AD203B41FA5}">
                      <a16:colId xmlns:a16="http://schemas.microsoft.com/office/drawing/2014/main" val="1635352628"/>
                    </a:ext>
                  </a:extLst>
                </a:gridCol>
              </a:tblGrid>
              <a:tr h="1397811">
                <a:tc>
                  <a:txBody>
                    <a:bodyPr/>
                    <a:lstStyle/>
                    <a:p>
                      <a:pPr>
                        <a:lnSpc>
                          <a:spcPct val="150000"/>
                        </a:lnSpc>
                      </a:pPr>
                      <a:r>
                        <a:rPr lang="it-IT" sz="1800" b="1" kern="1200" dirty="0" smtClean="0">
                          <a:effectLst/>
                        </a:rPr>
                        <a:t>Il Morbo di Parkinson </a:t>
                      </a:r>
                      <a:r>
                        <a:rPr lang="it-IT" sz="1800" b="0" kern="1200" dirty="0" smtClean="0">
                          <a:effectLst/>
                        </a:rPr>
                        <a:t>è una sindrome neurodegenerativa progressiva che altera il controllo dei movimenti e dell'equilibrio. I sintomi, sia motori che non motori, comprendono disturbi vegetativi, viscerali e cognitivi, con un impatto significativo sulla qualità di vita e sul benessere dei pazienti.</a:t>
                      </a:r>
                      <a:endParaRPr lang="it-IT" sz="1800" b="0" dirty="0"/>
                    </a:p>
                  </a:txBody>
                  <a:tcPr/>
                </a:tc>
                <a:extLst>
                  <a:ext uri="{0D108BD9-81ED-4DB2-BD59-A6C34878D82A}">
                    <a16:rowId xmlns:a16="http://schemas.microsoft.com/office/drawing/2014/main" val="3115541776"/>
                  </a:ext>
                </a:extLst>
              </a:tr>
              <a:tr h="1397811">
                <a:tc>
                  <a:txBody>
                    <a:bodyPr/>
                    <a:lstStyle/>
                    <a:p>
                      <a:pPr>
                        <a:lnSpc>
                          <a:spcPct val="150000"/>
                        </a:lnSpc>
                      </a:pPr>
                      <a:r>
                        <a:rPr lang="it-IT" sz="1800" b="0" dirty="0" smtClean="0">
                          <a:solidFill>
                            <a:srgbClr val="0D1D51"/>
                          </a:solidFill>
                        </a:rPr>
                        <a:t>In Italia, il Morbo di Parkinson colpisce circa 250.000 persone, rendendola la seconda malattia neurodegenerativa più diffusa dopo l'Alzheimer, con una previsione di raddoppio dei casi nei prossimi 15 anni, contestualmente all’invecchiamento della popolazione.</a:t>
                      </a:r>
                      <a:endParaRPr lang="it-IT" sz="1800" b="0" dirty="0">
                        <a:solidFill>
                          <a:srgbClr val="0D1D51"/>
                        </a:solidFill>
                      </a:endParaRPr>
                    </a:p>
                  </a:txBody>
                  <a:tcPr/>
                </a:tc>
                <a:extLst>
                  <a:ext uri="{0D108BD9-81ED-4DB2-BD59-A6C34878D82A}">
                    <a16:rowId xmlns:a16="http://schemas.microsoft.com/office/drawing/2014/main" val="1539435067"/>
                  </a:ext>
                </a:extLst>
              </a:tr>
              <a:tr h="776570">
                <a:tc>
                  <a:txBody>
                    <a:bodyPr/>
                    <a:lstStyle/>
                    <a:p>
                      <a:pPr>
                        <a:lnSpc>
                          <a:spcPct val="150000"/>
                        </a:lnSpc>
                      </a:pPr>
                      <a:r>
                        <a:rPr lang="it-IT" sz="1800" dirty="0" smtClean="0">
                          <a:solidFill>
                            <a:srgbClr val="0D1D51"/>
                          </a:solidFill>
                        </a:rPr>
                        <a:t>L'incidenza annuale è di circa 6.000 nuovi casi, con gli uomini che risultano colpiti da 1,5 a 2 volte più frequentemente rispetto alle donne.</a:t>
                      </a:r>
                      <a:endParaRPr lang="it-IT" sz="1800" dirty="0">
                        <a:solidFill>
                          <a:srgbClr val="0D1D51"/>
                        </a:solidFill>
                      </a:endParaRPr>
                    </a:p>
                  </a:txBody>
                  <a:tcPr/>
                </a:tc>
                <a:extLst>
                  <a:ext uri="{0D108BD9-81ED-4DB2-BD59-A6C34878D82A}">
                    <a16:rowId xmlns:a16="http://schemas.microsoft.com/office/drawing/2014/main" val="3332510143"/>
                  </a:ext>
                </a:extLst>
              </a:tr>
              <a:tr h="1397811">
                <a:tc>
                  <a:txBody>
                    <a:bodyPr/>
                    <a:lstStyle/>
                    <a:p>
                      <a:pPr>
                        <a:lnSpc>
                          <a:spcPct val="150000"/>
                        </a:lnSpc>
                      </a:pPr>
                      <a:r>
                        <a:rPr lang="it-IT" sz="1800" dirty="0" smtClean="0">
                          <a:solidFill>
                            <a:srgbClr val="0D1D51"/>
                          </a:solidFill>
                        </a:rPr>
                        <a:t>Il costo medio annuo per paziente con Parkinson a carico del Servizio Sanitario Nazionale oscilla tra 3.500 e 4.800 euro, mentre quello a carico del paziente varia tra 1.500 e 2.700 euro. Il costo complessivo per la società si aggira tra i 10.000 e i 17.000 euro all'anno.</a:t>
                      </a:r>
                      <a:endParaRPr lang="it-IT" sz="1800" dirty="0">
                        <a:solidFill>
                          <a:srgbClr val="0D1D51"/>
                        </a:solidFill>
                      </a:endParaRPr>
                    </a:p>
                  </a:txBody>
                  <a:tcPr/>
                </a:tc>
                <a:extLst>
                  <a:ext uri="{0D108BD9-81ED-4DB2-BD59-A6C34878D82A}">
                    <a16:rowId xmlns:a16="http://schemas.microsoft.com/office/drawing/2014/main" val="710319652"/>
                  </a:ext>
                </a:extLst>
              </a:tr>
            </a:tbl>
          </a:graphicData>
        </a:graphic>
      </p:graphicFrame>
      <p:sp>
        <p:nvSpPr>
          <p:cNvPr id="5" name="Rettangolo 4"/>
          <p:cNvSpPr/>
          <p:nvPr/>
        </p:nvSpPr>
        <p:spPr>
          <a:xfrm>
            <a:off x="286603" y="6500486"/>
            <a:ext cx="6619164" cy="261610"/>
          </a:xfrm>
          <a:prstGeom prst="rect">
            <a:avLst/>
          </a:prstGeom>
        </p:spPr>
        <p:txBody>
          <a:bodyPr wrap="square">
            <a:spAutoFit/>
          </a:bodyPr>
          <a:lstStyle/>
          <a:p>
            <a:r>
              <a:rPr lang="it-IT" sz="1100" i="1" dirty="0" smtClean="0">
                <a:solidFill>
                  <a:srgbClr val="0D1D51"/>
                </a:solidFill>
              </a:rPr>
              <a:t>Per approfondimenti si veda The </a:t>
            </a:r>
            <a:r>
              <a:rPr lang="it-IT" sz="1100" i="1" dirty="0" err="1" smtClean="0">
                <a:solidFill>
                  <a:srgbClr val="0D1D51"/>
                </a:solidFill>
              </a:rPr>
              <a:t>European</a:t>
            </a:r>
            <a:r>
              <a:rPr lang="it-IT" sz="1100" i="1" dirty="0" smtClean="0">
                <a:solidFill>
                  <a:srgbClr val="0D1D51"/>
                </a:solidFill>
              </a:rPr>
              <a:t> House Ambrosetti, Meridiano Sanità, 2024</a:t>
            </a:r>
            <a:endParaRPr lang="it-IT" sz="1100" i="1" dirty="0">
              <a:solidFill>
                <a:srgbClr val="0D1D51"/>
              </a:solidFill>
            </a:endParaRPr>
          </a:p>
        </p:txBody>
      </p:sp>
    </p:spTree>
    <p:extLst>
      <p:ext uri="{BB962C8B-B14F-4D97-AF65-F5344CB8AC3E}">
        <p14:creationId xmlns:p14="http://schemas.microsoft.com/office/powerpoint/2010/main" val="3005605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C63C2D9-0850-4620-BE32-11F44A927662}"/>
              </a:ext>
            </a:extLst>
          </p:cNvPr>
          <p:cNvSpPr txBox="1">
            <a:spLocks/>
          </p:cNvSpPr>
          <p:nvPr/>
        </p:nvSpPr>
        <p:spPr>
          <a:xfrm>
            <a:off x="371365" y="326830"/>
            <a:ext cx="11150600" cy="92033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rgbClr val="0D1D51"/>
                </a:solidFill>
              </a:rPr>
              <a:t>SPESA SANITARIA</a:t>
            </a:r>
            <a:endParaRPr lang="it-IT" sz="2800" b="1" dirty="0">
              <a:solidFill>
                <a:srgbClr val="0D1D51"/>
              </a:solidFill>
            </a:endParaRPr>
          </a:p>
        </p:txBody>
      </p:sp>
      <p:sp>
        <p:nvSpPr>
          <p:cNvPr id="6" name="Segnaposto contenuto 4"/>
          <p:cNvSpPr txBox="1">
            <a:spLocks/>
          </p:cNvSpPr>
          <p:nvPr/>
        </p:nvSpPr>
        <p:spPr>
          <a:xfrm>
            <a:off x="8979814" y="1581264"/>
            <a:ext cx="2745120" cy="20160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it-IT" sz="2000" b="1" i="1" cap="none" dirty="0">
                <a:solidFill>
                  <a:srgbClr val="0D1D51"/>
                </a:solidFill>
              </a:rPr>
              <a:t>Si prevede che la maggior parte della spesa sanitaria totale (75%) sarà concentrata tra i cittadini di 60 anni e oltre. </a:t>
            </a:r>
            <a:endParaRPr lang="it-IT" sz="2000" b="1" i="1" cap="none" dirty="0" smtClean="0">
              <a:solidFill>
                <a:srgbClr val="0D1D51"/>
              </a:solidFill>
            </a:endParaRPr>
          </a:p>
          <a:p>
            <a:pPr>
              <a:lnSpc>
                <a:spcPct val="150000"/>
              </a:lnSpc>
            </a:pPr>
            <a:r>
              <a:rPr lang="it-IT" sz="2000" b="1" i="1" cap="none" dirty="0" smtClean="0">
                <a:solidFill>
                  <a:srgbClr val="0D1D51"/>
                </a:solidFill>
              </a:rPr>
              <a:t> </a:t>
            </a:r>
            <a:endParaRPr lang="it-IT" sz="2000" b="1" i="1" dirty="0" smtClean="0"/>
          </a:p>
          <a:p>
            <a:pPr>
              <a:lnSpc>
                <a:spcPct val="150000"/>
              </a:lnSpc>
            </a:pPr>
            <a:endParaRPr lang="it-IT" sz="2000" b="1" i="1" dirty="0" smtClean="0"/>
          </a:p>
          <a:p>
            <a:pPr>
              <a:lnSpc>
                <a:spcPct val="150000"/>
              </a:lnSpc>
              <a:buFont typeface="Wingdings" panose="05000000000000000000" pitchFamily="2" charset="2"/>
              <a:buChar char="§"/>
            </a:pPr>
            <a:endParaRPr lang="it-IT" sz="2000" b="1" dirty="0"/>
          </a:p>
        </p:txBody>
      </p:sp>
      <p:pic>
        <p:nvPicPr>
          <p:cNvPr id="5" name="Immagine 4"/>
          <p:cNvPicPr/>
          <p:nvPr/>
        </p:nvPicPr>
        <p:blipFill>
          <a:blip r:embed="rId3">
            <a:extLst>
              <a:ext uri="{28A0092B-C50C-407E-A947-70E740481C1C}">
                <a14:useLocalDpi xmlns:a14="http://schemas.microsoft.com/office/drawing/2010/main" val="0"/>
              </a:ext>
            </a:extLst>
          </a:blip>
          <a:srcRect/>
          <a:stretch>
            <a:fillRect/>
          </a:stretch>
        </p:blipFill>
        <p:spPr bwMode="auto">
          <a:xfrm>
            <a:off x="371365" y="1360274"/>
            <a:ext cx="7797847" cy="4282952"/>
          </a:xfrm>
          <a:prstGeom prst="rect">
            <a:avLst/>
          </a:prstGeom>
          <a:noFill/>
          <a:ln>
            <a:noFill/>
          </a:ln>
        </p:spPr>
      </p:pic>
    </p:spTree>
    <p:extLst>
      <p:ext uri="{BB962C8B-B14F-4D97-AF65-F5344CB8AC3E}">
        <p14:creationId xmlns:p14="http://schemas.microsoft.com/office/powerpoint/2010/main" val="1949757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A9A18-93E0-4615-B7AA-B8C8FBB14464}"/>
              </a:ext>
            </a:extLst>
          </p:cNvPr>
          <p:cNvSpPr>
            <a:spLocks noGrp="1"/>
          </p:cNvSpPr>
          <p:nvPr>
            <p:ph type="title"/>
          </p:nvPr>
        </p:nvSpPr>
        <p:spPr>
          <a:xfrm>
            <a:off x="311217" y="404059"/>
            <a:ext cx="6703731" cy="1325563"/>
          </a:xfrm>
        </p:spPr>
        <p:txBody>
          <a:bodyPr rtlCol="0"/>
          <a:lstStyle/>
          <a:p>
            <a:pPr rtl="0"/>
            <a:r>
              <a:rPr lang="it-IT" sz="2800" dirty="0" smtClean="0">
                <a:solidFill>
                  <a:srgbClr val="0D1D51"/>
                </a:solidFill>
              </a:rPr>
              <a:t>LA NON AUTOSUFFICIENZA…</a:t>
            </a:r>
            <a:br>
              <a:rPr lang="it-IT" sz="2800" dirty="0" smtClean="0">
                <a:solidFill>
                  <a:srgbClr val="0D1D51"/>
                </a:solidFill>
              </a:rPr>
            </a:br>
            <a:r>
              <a:rPr lang="it-IT" sz="2800" dirty="0" smtClean="0">
                <a:solidFill>
                  <a:srgbClr val="0D1D51"/>
                </a:solidFill>
              </a:rPr>
              <a:t>…COMPORTA DELLE SCELTE </a:t>
            </a:r>
            <a:r>
              <a:rPr lang="it-IT" dirty="0">
                <a:solidFill>
                  <a:srgbClr val="0D1D51"/>
                </a:solidFill>
              </a:rPr>
              <a:t/>
            </a:r>
            <a:br>
              <a:rPr lang="it-IT" dirty="0">
                <a:solidFill>
                  <a:srgbClr val="0D1D51"/>
                </a:solidFill>
              </a:rPr>
            </a:br>
            <a:endParaRPr lang="it-IT" dirty="0">
              <a:solidFill>
                <a:srgbClr val="0D1D51"/>
              </a:solidFill>
            </a:endParaRPr>
          </a:p>
        </p:txBody>
      </p:sp>
      <p:sp>
        <p:nvSpPr>
          <p:cNvPr id="3" name="Segnaposto contenuto 2">
            <a:extLst>
              <a:ext uri="{FF2B5EF4-FFF2-40B4-BE49-F238E27FC236}">
                <a16:creationId xmlns:a16="http://schemas.microsoft.com/office/drawing/2014/main" id="{B91B32C0-5E61-447F-9557-57AF415D6FE9}"/>
              </a:ext>
            </a:extLst>
          </p:cNvPr>
          <p:cNvSpPr>
            <a:spLocks noGrp="1"/>
          </p:cNvSpPr>
          <p:nvPr>
            <p:ph idx="1"/>
          </p:nvPr>
        </p:nvSpPr>
        <p:spPr>
          <a:xfrm>
            <a:off x="406754" y="1797185"/>
            <a:ext cx="5325306" cy="4351338"/>
          </a:xfrm>
        </p:spPr>
        <p:txBody>
          <a:bodyPr rtlCol="0"/>
          <a:lstStyle/>
          <a:p>
            <a:pPr>
              <a:lnSpc>
                <a:spcPct val="150000"/>
              </a:lnSpc>
              <a:buFont typeface="Wingdings" panose="05000000000000000000" pitchFamily="2" charset="2"/>
              <a:buChar char="§"/>
            </a:pPr>
            <a:r>
              <a:rPr lang="it-IT" sz="2000" b="1" dirty="0">
                <a:solidFill>
                  <a:srgbClr val="0D1D51"/>
                </a:solidFill>
              </a:rPr>
              <a:t>Residenze sanitarie assistenziali (RSA</a:t>
            </a:r>
            <a:r>
              <a:rPr lang="it-IT" sz="2000" b="1" dirty="0" smtClean="0">
                <a:solidFill>
                  <a:srgbClr val="0D1D51"/>
                </a:solidFill>
              </a:rPr>
              <a:t>)</a:t>
            </a:r>
          </a:p>
          <a:p>
            <a:pPr>
              <a:lnSpc>
                <a:spcPct val="150000"/>
              </a:lnSpc>
              <a:buFont typeface="Wingdings" panose="05000000000000000000" pitchFamily="2" charset="2"/>
              <a:buChar char="§"/>
            </a:pPr>
            <a:endParaRPr lang="it-IT" sz="2000" b="1" dirty="0">
              <a:solidFill>
                <a:srgbClr val="0D1D51"/>
              </a:solidFill>
            </a:endParaRPr>
          </a:p>
          <a:p>
            <a:pPr>
              <a:lnSpc>
                <a:spcPct val="150000"/>
              </a:lnSpc>
              <a:buFont typeface="Wingdings" panose="05000000000000000000" pitchFamily="2" charset="2"/>
              <a:buChar char="§"/>
            </a:pPr>
            <a:r>
              <a:rPr lang="it-IT" sz="2000" b="1" dirty="0">
                <a:solidFill>
                  <a:srgbClr val="0D1D51"/>
                </a:solidFill>
              </a:rPr>
              <a:t>Assistenza </a:t>
            </a:r>
            <a:r>
              <a:rPr lang="it-IT" sz="2000" b="1" dirty="0" smtClean="0">
                <a:solidFill>
                  <a:srgbClr val="0D1D51"/>
                </a:solidFill>
              </a:rPr>
              <a:t>domiciliare</a:t>
            </a:r>
          </a:p>
          <a:p>
            <a:pPr>
              <a:lnSpc>
                <a:spcPct val="150000"/>
              </a:lnSpc>
              <a:buFont typeface="Wingdings" panose="05000000000000000000" pitchFamily="2" charset="2"/>
              <a:buChar char="§"/>
            </a:pPr>
            <a:endParaRPr lang="it-IT" sz="2000" b="1" dirty="0">
              <a:solidFill>
                <a:srgbClr val="0D1D51"/>
              </a:solidFill>
            </a:endParaRPr>
          </a:p>
          <a:p>
            <a:pPr>
              <a:lnSpc>
                <a:spcPct val="150000"/>
              </a:lnSpc>
              <a:buFont typeface="Wingdings" panose="05000000000000000000" pitchFamily="2" charset="2"/>
              <a:buChar char="§"/>
            </a:pPr>
            <a:r>
              <a:rPr lang="it-IT" sz="2000" b="1" dirty="0">
                <a:solidFill>
                  <a:srgbClr val="0D1D51"/>
                </a:solidFill>
              </a:rPr>
              <a:t>Cura diretta da parte </a:t>
            </a:r>
            <a:r>
              <a:rPr lang="it-IT" sz="2000" b="1" dirty="0" smtClean="0">
                <a:solidFill>
                  <a:srgbClr val="0D1D51"/>
                </a:solidFill>
              </a:rPr>
              <a:t>di familiari e affetti vicini</a:t>
            </a:r>
          </a:p>
          <a:p>
            <a:pPr>
              <a:lnSpc>
                <a:spcPct val="150000"/>
              </a:lnSpc>
              <a:buFont typeface="Wingdings" panose="05000000000000000000" pitchFamily="2" charset="2"/>
              <a:buChar char="§"/>
            </a:pPr>
            <a:endParaRPr lang="it-IT" sz="2000" b="1" dirty="0">
              <a:solidFill>
                <a:srgbClr val="0D1D51"/>
              </a:solidFill>
            </a:endParaRPr>
          </a:p>
          <a:p>
            <a:pPr rtl="0">
              <a:lnSpc>
                <a:spcPct val="150000"/>
              </a:lnSpc>
              <a:buFont typeface="Wingdings" panose="05000000000000000000" pitchFamily="2" charset="2"/>
              <a:buChar char="§"/>
            </a:pPr>
            <a:endParaRPr lang="it-IT" b="1" dirty="0">
              <a:solidFill>
                <a:srgbClr val="0D1D51"/>
              </a:solidFill>
            </a:endParaRPr>
          </a:p>
          <a:p>
            <a:pPr rtl="0">
              <a:lnSpc>
                <a:spcPct val="150000"/>
              </a:lnSpc>
              <a:buFont typeface="Wingdings" panose="05000000000000000000" pitchFamily="2" charset="2"/>
              <a:buChar char="§"/>
            </a:pPr>
            <a:endParaRPr lang="it-IT" b="1" dirty="0">
              <a:solidFill>
                <a:srgbClr val="0D1D51"/>
              </a:solidFill>
            </a:endParaRPr>
          </a:p>
        </p:txBody>
      </p:sp>
      <p:sp>
        <p:nvSpPr>
          <p:cNvPr id="4" name="Segnaposto numero diapositiva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it-IT" smtClean="0"/>
              <a:pPr rtl="0"/>
              <a:t>15</a:t>
            </a:fld>
            <a:endParaRPr lang="it-IT" dirty="0"/>
          </a:p>
        </p:txBody>
      </p:sp>
      <p:pic>
        <p:nvPicPr>
          <p:cNvPr id="8" name="Segnaposto immagine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72419" y="1605743"/>
            <a:ext cx="3650433" cy="3650433"/>
          </a:xfrm>
        </p:spPr>
      </p:pic>
    </p:spTree>
    <p:extLst>
      <p:ext uri="{BB962C8B-B14F-4D97-AF65-F5344CB8AC3E}">
        <p14:creationId xmlns:p14="http://schemas.microsoft.com/office/powerpoint/2010/main" val="2999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16</a:t>
            </a:fld>
            <a:endParaRPr lang="it-IT" dirty="0"/>
          </a:p>
        </p:txBody>
      </p:sp>
      <p:sp>
        <p:nvSpPr>
          <p:cNvPr id="2" name="Titolo 1">
            <a:extLst>
              <a:ext uri="{FF2B5EF4-FFF2-40B4-BE49-F238E27FC236}">
                <a16:creationId xmlns:a16="http://schemas.microsoft.com/office/drawing/2014/main" id="{E2C50832-0B36-43C5-98EC-4CD165D78718}"/>
              </a:ext>
            </a:extLst>
          </p:cNvPr>
          <p:cNvSpPr>
            <a:spLocks noGrp="1"/>
          </p:cNvSpPr>
          <p:nvPr>
            <p:ph type="title"/>
          </p:nvPr>
        </p:nvSpPr>
        <p:spPr>
          <a:xfrm>
            <a:off x="515938" y="21917"/>
            <a:ext cx="5939453" cy="1325563"/>
          </a:xfrm>
        </p:spPr>
        <p:txBody>
          <a:bodyPr rtlCol="0"/>
          <a:lstStyle/>
          <a:p>
            <a:pPr rtl="0"/>
            <a:r>
              <a:rPr lang="it-IT" sz="2800" dirty="0" smtClean="0">
                <a:solidFill>
                  <a:srgbClr val="0D1D51"/>
                </a:solidFill>
              </a:rPr>
              <a:t>Alcuni importi</a:t>
            </a:r>
            <a:endParaRPr lang="it-IT" dirty="0">
              <a:solidFill>
                <a:srgbClr val="0D1D51"/>
              </a:solidFill>
            </a:endParaRPr>
          </a:p>
        </p:txBody>
      </p:sp>
      <p:pic>
        <p:nvPicPr>
          <p:cNvPr id="3074" name="Picture 2" descr="Polizze: come funzionano le «Long term care», lo scudo per chi non è autosuffic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761" y="1064880"/>
            <a:ext cx="7251687" cy="543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35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17</a:t>
            </a:fld>
            <a:endParaRPr lang="it-IT" dirty="0"/>
          </a:p>
        </p:txBody>
      </p:sp>
      <p:sp>
        <p:nvSpPr>
          <p:cNvPr id="2" name="Titolo 1">
            <a:extLst>
              <a:ext uri="{FF2B5EF4-FFF2-40B4-BE49-F238E27FC236}">
                <a16:creationId xmlns:a16="http://schemas.microsoft.com/office/drawing/2014/main" id="{E2C50832-0B36-43C5-98EC-4CD165D78718}"/>
              </a:ext>
            </a:extLst>
          </p:cNvPr>
          <p:cNvSpPr>
            <a:spLocks noGrp="1"/>
          </p:cNvSpPr>
          <p:nvPr>
            <p:ph type="title"/>
          </p:nvPr>
        </p:nvSpPr>
        <p:spPr>
          <a:xfrm>
            <a:off x="534517" y="4624648"/>
            <a:ext cx="4933887" cy="1325563"/>
          </a:xfrm>
        </p:spPr>
        <p:txBody>
          <a:bodyPr rtlCol="0"/>
          <a:lstStyle/>
          <a:p>
            <a:pPr marL="0" indent="0" algn="ctr"/>
            <a:r>
              <a:rPr lang="it-IT" sz="2800" i="1" cap="none" dirty="0" smtClean="0">
                <a:solidFill>
                  <a:srgbClr val="002060"/>
                </a:solidFill>
                <a:cs typeface="Arial" charset="0"/>
              </a:rPr>
              <a:t>La pianificazione finanziaria</a:t>
            </a:r>
            <a:endParaRPr lang="it-IT" sz="2800" i="1" cap="none" dirty="0">
              <a:solidFill>
                <a:srgbClr val="002060"/>
              </a:solidFill>
            </a:endParaRPr>
          </a:p>
        </p:txBody>
      </p:sp>
      <p:pic>
        <p:nvPicPr>
          <p:cNvPr id="11" name="Segnaposto immagine 10"/>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644076" y="3660174"/>
            <a:ext cx="2776175" cy="2753847"/>
          </a:xfrm>
        </p:spPr>
      </p:pic>
      <p:sp>
        <p:nvSpPr>
          <p:cNvPr id="10" name="Titolo 1">
            <a:extLst>
              <a:ext uri="{FF2B5EF4-FFF2-40B4-BE49-F238E27FC236}">
                <a16:creationId xmlns:a16="http://schemas.microsoft.com/office/drawing/2014/main" id="{E2C50832-0B36-43C5-98EC-4CD165D78718}"/>
              </a:ext>
            </a:extLst>
          </p:cNvPr>
          <p:cNvSpPr txBox="1">
            <a:spLocks/>
          </p:cNvSpPr>
          <p:nvPr/>
        </p:nvSpPr>
        <p:spPr>
          <a:xfrm>
            <a:off x="515938" y="21917"/>
            <a:ext cx="5939453"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it-IT" sz="2800" dirty="0" smtClean="0">
                <a:solidFill>
                  <a:srgbClr val="0D1D51"/>
                </a:solidFill>
              </a:rPr>
              <a:t>È FONDAMENTALE:</a:t>
            </a:r>
            <a:endParaRPr lang="it-IT" dirty="0">
              <a:solidFill>
                <a:srgbClr val="0D1D51"/>
              </a:solidFill>
            </a:endParaRPr>
          </a:p>
        </p:txBody>
      </p:sp>
      <p:sp>
        <p:nvSpPr>
          <p:cNvPr id="12" name="Titolo 1">
            <a:extLst>
              <a:ext uri="{FF2B5EF4-FFF2-40B4-BE49-F238E27FC236}">
                <a16:creationId xmlns:a16="http://schemas.microsoft.com/office/drawing/2014/main" id="{E2C50832-0B36-43C5-98EC-4CD165D78718}"/>
              </a:ext>
            </a:extLst>
          </p:cNvPr>
          <p:cNvSpPr txBox="1">
            <a:spLocks/>
          </p:cNvSpPr>
          <p:nvPr/>
        </p:nvSpPr>
        <p:spPr>
          <a:xfrm>
            <a:off x="343447" y="1539632"/>
            <a:ext cx="4933887"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algn="ctr"/>
            <a:r>
              <a:rPr lang="it-IT" sz="2800" i="1" cap="none" dirty="0" smtClean="0">
                <a:solidFill>
                  <a:srgbClr val="002060"/>
                </a:solidFill>
                <a:cs typeface="Arial" charset="0"/>
              </a:rPr>
              <a:t>La prevenzione</a:t>
            </a:r>
            <a:endParaRPr lang="it-IT" sz="2800" i="1" cap="none" dirty="0">
              <a:solidFill>
                <a:srgbClr val="002060"/>
              </a:solidFill>
            </a:endParaRPr>
          </a:p>
        </p:txBody>
      </p:sp>
      <p:sp>
        <p:nvSpPr>
          <p:cNvPr id="14" name="Rettangolo 13"/>
          <p:cNvSpPr/>
          <p:nvPr/>
        </p:nvSpPr>
        <p:spPr>
          <a:xfrm>
            <a:off x="5414926" y="1539632"/>
            <a:ext cx="6096000" cy="1429622"/>
          </a:xfrm>
          <a:prstGeom prst="rect">
            <a:avLst/>
          </a:prstGeom>
        </p:spPr>
        <p:txBody>
          <a:bodyPr>
            <a:spAutoFit/>
          </a:bodyPr>
          <a:lstStyle/>
          <a:p>
            <a:pPr>
              <a:lnSpc>
                <a:spcPct val="150000"/>
              </a:lnSpc>
            </a:pPr>
            <a:r>
              <a:rPr lang="it-IT" sz="2000" b="1" dirty="0">
                <a:solidFill>
                  <a:srgbClr val="0D1D51"/>
                </a:solidFill>
              </a:rPr>
              <a:t>Alcuni studi suggeriscono che ogni euro speso in prevenzione genera un ritorno di 14 euro per l’economia della salute e dell’assistenza sociale.</a:t>
            </a:r>
          </a:p>
        </p:txBody>
      </p:sp>
    </p:spTree>
    <p:extLst>
      <p:ext uri="{BB962C8B-B14F-4D97-AF65-F5344CB8AC3E}">
        <p14:creationId xmlns:p14="http://schemas.microsoft.com/office/powerpoint/2010/main" val="34652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18</a:t>
            </a:fld>
            <a:endParaRPr lang="it-IT" dirty="0"/>
          </a:p>
        </p:txBody>
      </p:sp>
      <p:sp>
        <p:nvSpPr>
          <p:cNvPr id="5" name="Titolo 1">
            <a:extLst>
              <a:ext uri="{FF2B5EF4-FFF2-40B4-BE49-F238E27FC236}">
                <a16:creationId xmlns:a16="http://schemas.microsoft.com/office/drawing/2014/main" id="{903A9A18-93E0-4615-B7AA-B8C8FBB14464}"/>
              </a:ext>
            </a:extLst>
          </p:cNvPr>
          <p:cNvSpPr txBox="1">
            <a:spLocks/>
          </p:cNvSpPr>
          <p:nvPr/>
        </p:nvSpPr>
        <p:spPr>
          <a:xfrm>
            <a:off x="311218" y="185692"/>
            <a:ext cx="5857566"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it-IT" sz="2800" dirty="0" smtClean="0">
                <a:solidFill>
                  <a:srgbClr val="0D1D51"/>
                </a:solidFill>
              </a:rPr>
              <a:t>Intanto…</a:t>
            </a:r>
            <a:endParaRPr lang="it-IT" dirty="0">
              <a:solidFill>
                <a:srgbClr val="0D1D51"/>
              </a:solidFill>
            </a:endParaRPr>
          </a:p>
        </p:txBody>
      </p:sp>
      <p:pic>
        <p:nvPicPr>
          <p:cNvPr id="10" name="Immagine 9"/>
          <p:cNvPicPr/>
          <p:nvPr/>
        </p:nvPicPr>
        <p:blipFill>
          <a:blip r:embed="rId3">
            <a:extLst>
              <a:ext uri="{28A0092B-C50C-407E-A947-70E740481C1C}">
                <a14:useLocalDpi xmlns:a14="http://schemas.microsoft.com/office/drawing/2010/main" val="0"/>
              </a:ext>
            </a:extLst>
          </a:blip>
          <a:srcRect/>
          <a:stretch>
            <a:fillRect/>
          </a:stretch>
        </p:blipFill>
        <p:spPr bwMode="auto">
          <a:xfrm>
            <a:off x="4230023" y="2283308"/>
            <a:ext cx="4095111" cy="2643299"/>
          </a:xfrm>
          <a:prstGeom prst="rect">
            <a:avLst/>
          </a:prstGeom>
          <a:noFill/>
          <a:ln>
            <a:noFill/>
          </a:ln>
        </p:spPr>
      </p:pic>
      <p:pic>
        <p:nvPicPr>
          <p:cNvPr id="12" name="Immagine 11"/>
          <p:cNvPicPr/>
          <p:nvPr/>
        </p:nvPicPr>
        <p:blipFill>
          <a:blip r:embed="rId4">
            <a:extLst>
              <a:ext uri="{28A0092B-C50C-407E-A947-70E740481C1C}">
                <a14:useLocalDpi xmlns:a14="http://schemas.microsoft.com/office/drawing/2010/main" val="0"/>
              </a:ext>
            </a:extLst>
          </a:blip>
          <a:srcRect/>
          <a:stretch>
            <a:fillRect/>
          </a:stretch>
        </p:blipFill>
        <p:spPr bwMode="auto">
          <a:xfrm>
            <a:off x="143798" y="1308102"/>
            <a:ext cx="4086225" cy="2581275"/>
          </a:xfrm>
          <a:prstGeom prst="rect">
            <a:avLst/>
          </a:prstGeom>
          <a:noFill/>
          <a:ln>
            <a:noFill/>
          </a:ln>
        </p:spPr>
      </p:pic>
      <p:pic>
        <p:nvPicPr>
          <p:cNvPr id="13" name="Immagine 12"/>
          <p:cNvPicPr/>
          <p:nvPr/>
        </p:nvPicPr>
        <p:blipFill>
          <a:blip r:embed="rId5">
            <a:extLst>
              <a:ext uri="{28A0092B-C50C-407E-A947-70E740481C1C}">
                <a14:useLocalDpi xmlns:a14="http://schemas.microsoft.com/office/drawing/2010/main" val="0"/>
              </a:ext>
            </a:extLst>
          </a:blip>
          <a:srcRect/>
          <a:stretch>
            <a:fillRect/>
          </a:stretch>
        </p:blipFill>
        <p:spPr bwMode="auto">
          <a:xfrm>
            <a:off x="8112100" y="3759524"/>
            <a:ext cx="3952875" cy="2556510"/>
          </a:xfrm>
          <a:prstGeom prst="rect">
            <a:avLst/>
          </a:prstGeom>
          <a:noFill/>
          <a:ln>
            <a:noFill/>
          </a:ln>
        </p:spPr>
      </p:pic>
      <p:sp>
        <p:nvSpPr>
          <p:cNvPr id="15" name="Segnaposto contenuto 4"/>
          <p:cNvSpPr txBox="1">
            <a:spLocks/>
          </p:cNvSpPr>
          <p:nvPr/>
        </p:nvSpPr>
        <p:spPr>
          <a:xfrm>
            <a:off x="8617529" y="1346593"/>
            <a:ext cx="3244712" cy="20160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it-IT" sz="2000" b="1" i="1" cap="none" dirty="0" smtClean="0">
                <a:solidFill>
                  <a:srgbClr val="0D1D51"/>
                </a:solidFill>
              </a:rPr>
              <a:t>Gli anziani sono meno soli … </a:t>
            </a:r>
          </a:p>
          <a:p>
            <a:pPr>
              <a:lnSpc>
                <a:spcPct val="150000"/>
              </a:lnSpc>
            </a:pPr>
            <a:r>
              <a:rPr lang="it-IT" sz="2000" b="1" i="1" cap="none" dirty="0" smtClean="0">
                <a:solidFill>
                  <a:srgbClr val="0D1D51"/>
                </a:solidFill>
              </a:rPr>
              <a:t>… ma sono sempre più vittime di truffe online </a:t>
            </a:r>
          </a:p>
          <a:p>
            <a:pPr>
              <a:lnSpc>
                <a:spcPct val="150000"/>
              </a:lnSpc>
            </a:pPr>
            <a:r>
              <a:rPr lang="it-IT" sz="2000" b="1" i="1" cap="none" dirty="0" smtClean="0">
                <a:solidFill>
                  <a:srgbClr val="0D1D51"/>
                </a:solidFill>
              </a:rPr>
              <a:t> </a:t>
            </a:r>
            <a:endParaRPr lang="it-IT" sz="2000" b="1" i="1" dirty="0" smtClean="0"/>
          </a:p>
          <a:p>
            <a:pPr>
              <a:lnSpc>
                <a:spcPct val="150000"/>
              </a:lnSpc>
            </a:pPr>
            <a:endParaRPr lang="it-IT" sz="2000" b="1" i="1" dirty="0" smtClean="0"/>
          </a:p>
          <a:p>
            <a:pPr>
              <a:lnSpc>
                <a:spcPct val="150000"/>
              </a:lnSpc>
              <a:buFont typeface="Wingdings" panose="05000000000000000000" pitchFamily="2" charset="2"/>
              <a:buChar char="§"/>
            </a:pPr>
            <a:endParaRPr lang="it-IT" sz="2000" b="1" dirty="0"/>
          </a:p>
        </p:txBody>
      </p:sp>
      <p:sp>
        <p:nvSpPr>
          <p:cNvPr id="17" name="Rettangolo 16"/>
          <p:cNvSpPr/>
          <p:nvPr/>
        </p:nvSpPr>
        <p:spPr>
          <a:xfrm>
            <a:off x="7117793" y="6440246"/>
            <a:ext cx="4245903" cy="338554"/>
          </a:xfrm>
          <a:prstGeom prst="rect">
            <a:avLst/>
          </a:prstGeom>
        </p:spPr>
        <p:txBody>
          <a:bodyPr wrap="square">
            <a:spAutoFit/>
          </a:bodyPr>
          <a:lstStyle/>
          <a:p>
            <a:r>
              <a:rPr lang="it-IT" sz="1600" i="1" dirty="0" smtClean="0">
                <a:solidFill>
                  <a:srgbClr val="0D1D51"/>
                </a:solidFill>
              </a:rPr>
              <a:t>Fonte: </a:t>
            </a:r>
            <a:r>
              <a:rPr lang="it-IT" sz="1600" i="1" dirty="0" err="1" smtClean="0">
                <a:solidFill>
                  <a:srgbClr val="0D1D51"/>
                </a:solidFill>
              </a:rPr>
              <a:t>Censis</a:t>
            </a:r>
            <a:r>
              <a:rPr lang="it-IT" sz="1600" i="1" dirty="0" smtClean="0">
                <a:solidFill>
                  <a:srgbClr val="0D1D51"/>
                </a:solidFill>
              </a:rPr>
              <a:t>, </a:t>
            </a:r>
            <a:r>
              <a:rPr lang="it-IT" sz="1600" i="1" dirty="0">
                <a:solidFill>
                  <a:srgbClr val="0D1D51"/>
                </a:solidFill>
              </a:rPr>
              <a:t>19° Rapporto Comunicazione</a:t>
            </a:r>
          </a:p>
        </p:txBody>
      </p:sp>
      <p:sp>
        <p:nvSpPr>
          <p:cNvPr id="18" name="Rettangolo 17"/>
          <p:cNvSpPr/>
          <p:nvPr/>
        </p:nvSpPr>
        <p:spPr>
          <a:xfrm>
            <a:off x="4314582" y="3234652"/>
            <a:ext cx="184731" cy="312650"/>
          </a:xfrm>
          <a:prstGeom prst="rect">
            <a:avLst/>
          </a:prstGeom>
        </p:spPr>
        <p:txBody>
          <a:bodyPr wrap="none">
            <a:spAutoFit/>
          </a:bodyPr>
          <a:lstStyle/>
          <a:p>
            <a:pPr>
              <a:lnSpc>
                <a:spcPct val="107000"/>
              </a:lnSpc>
              <a:spcAft>
                <a:spcPts val="800"/>
              </a:spcAft>
            </a:pP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3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50" fill="hold"/>
                                        <p:tgtEl>
                                          <p:spTgt spid="15"/>
                                        </p:tgtEl>
                                        <p:attrNameLst>
                                          <p:attrName>ppt_x</p:attrName>
                                        </p:attrNameLst>
                                      </p:cBhvr>
                                      <p:tavLst>
                                        <p:tav tm="0">
                                          <p:val>
                                            <p:strVal val="1+#ppt_w/2"/>
                                          </p:val>
                                        </p:tav>
                                        <p:tav tm="100000">
                                          <p:val>
                                            <p:strVal val="#ppt_x"/>
                                          </p:val>
                                        </p:tav>
                                      </p:tavLst>
                                    </p:anim>
                                    <p:anim calcmode="lin" valueType="num">
                                      <p:cBhvr additive="base">
                                        <p:cTn id="8" dur="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A9A18-93E0-4615-B7AA-B8C8FBB14464}"/>
              </a:ext>
            </a:extLst>
          </p:cNvPr>
          <p:cNvSpPr>
            <a:spLocks noGrp="1"/>
          </p:cNvSpPr>
          <p:nvPr>
            <p:ph type="title"/>
          </p:nvPr>
        </p:nvSpPr>
        <p:spPr>
          <a:xfrm>
            <a:off x="311218" y="185692"/>
            <a:ext cx="5857566" cy="1325563"/>
          </a:xfrm>
        </p:spPr>
        <p:txBody>
          <a:bodyPr rtlCol="0"/>
          <a:lstStyle/>
          <a:p>
            <a:pPr rtl="0"/>
            <a:r>
              <a:rPr lang="it-IT" sz="2800" dirty="0" smtClean="0">
                <a:solidFill>
                  <a:srgbClr val="0D1D51"/>
                </a:solidFill>
              </a:rPr>
              <a:t>La Silver economy</a:t>
            </a:r>
            <a:endParaRPr lang="it-IT" dirty="0">
              <a:solidFill>
                <a:srgbClr val="0D1D51"/>
              </a:solidFill>
            </a:endParaRPr>
          </a:p>
        </p:txBody>
      </p:sp>
      <p:sp>
        <p:nvSpPr>
          <p:cNvPr id="3" name="Segnaposto contenuto 2">
            <a:extLst>
              <a:ext uri="{FF2B5EF4-FFF2-40B4-BE49-F238E27FC236}">
                <a16:creationId xmlns:a16="http://schemas.microsoft.com/office/drawing/2014/main" id="{B91B32C0-5E61-447F-9557-57AF415D6FE9}"/>
              </a:ext>
            </a:extLst>
          </p:cNvPr>
          <p:cNvSpPr>
            <a:spLocks noGrp="1"/>
          </p:cNvSpPr>
          <p:nvPr>
            <p:ph idx="1"/>
          </p:nvPr>
        </p:nvSpPr>
        <p:spPr>
          <a:xfrm>
            <a:off x="406754" y="1317230"/>
            <a:ext cx="4470046" cy="4351338"/>
          </a:xfrm>
        </p:spPr>
        <p:txBody>
          <a:bodyPr rtlCol="0"/>
          <a:lstStyle/>
          <a:p>
            <a:pPr marL="0" indent="0">
              <a:lnSpc>
                <a:spcPct val="150000"/>
              </a:lnSpc>
              <a:buNone/>
            </a:pPr>
            <a:r>
              <a:rPr lang="it-IT" sz="2000" b="1" dirty="0">
                <a:solidFill>
                  <a:srgbClr val="0D1D51"/>
                </a:solidFill>
              </a:rPr>
              <a:t>La Commissione Europea identifica la Silver Economy come “l’insieme delle attività economiche che rispondono ai bisogni delle persone con 50 o più anni di età, inclusi anche i prodotti e servizi di cui queste persone usufruiscono direttamente e l’ulteriore attività economica che questa spesa genera</a:t>
            </a:r>
            <a:r>
              <a:rPr lang="it-IT" sz="2000" b="1" dirty="0" smtClean="0">
                <a:solidFill>
                  <a:srgbClr val="0D1D51"/>
                </a:solidFill>
              </a:rPr>
              <a:t>”.</a:t>
            </a:r>
            <a:endParaRPr lang="it-IT" sz="2000" b="1" dirty="0">
              <a:solidFill>
                <a:srgbClr val="0D1D51"/>
              </a:solidFill>
            </a:endParaRPr>
          </a:p>
        </p:txBody>
      </p:sp>
      <p:sp>
        <p:nvSpPr>
          <p:cNvPr id="4" name="Segnaposto numero diapositiva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it-IT" smtClean="0"/>
              <a:pPr rtl="0"/>
              <a:t>19</a:t>
            </a:fld>
            <a:endParaRPr lang="it-IT" dirty="0"/>
          </a:p>
        </p:txBody>
      </p:sp>
      <p:pic>
        <p:nvPicPr>
          <p:cNvPr id="8" name="Segnaposto immagine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72419" y="1605743"/>
            <a:ext cx="3650433" cy="3650433"/>
          </a:xfrm>
        </p:spPr>
      </p:pic>
      <p:sp>
        <p:nvSpPr>
          <p:cNvPr id="7" name="Rettangolo 6"/>
          <p:cNvSpPr/>
          <p:nvPr/>
        </p:nvSpPr>
        <p:spPr>
          <a:xfrm>
            <a:off x="286603" y="6445894"/>
            <a:ext cx="6619164" cy="261610"/>
          </a:xfrm>
          <a:prstGeom prst="rect">
            <a:avLst/>
          </a:prstGeom>
        </p:spPr>
        <p:txBody>
          <a:bodyPr wrap="square">
            <a:spAutoFit/>
          </a:bodyPr>
          <a:lstStyle/>
          <a:p>
            <a:r>
              <a:rPr lang="it-IT" sz="1100" i="1" dirty="0" smtClean="0">
                <a:solidFill>
                  <a:srgbClr val="0D1D51"/>
                </a:solidFill>
              </a:rPr>
              <a:t>Per approfondimenti si veda Itinerari Previdenziali</a:t>
            </a:r>
            <a:endParaRPr lang="it-IT" sz="1100" i="1" dirty="0">
              <a:solidFill>
                <a:srgbClr val="0D1D51"/>
              </a:solidFill>
            </a:endParaRPr>
          </a:p>
        </p:txBody>
      </p:sp>
    </p:spTree>
    <p:extLst>
      <p:ext uri="{BB962C8B-B14F-4D97-AF65-F5344CB8AC3E}">
        <p14:creationId xmlns:p14="http://schemas.microsoft.com/office/powerpoint/2010/main" val="3064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C63C2D9-0850-4620-BE32-11F44A927662}"/>
              </a:ext>
            </a:extLst>
          </p:cNvPr>
          <p:cNvSpPr txBox="1">
            <a:spLocks/>
          </p:cNvSpPr>
          <p:nvPr/>
        </p:nvSpPr>
        <p:spPr>
          <a:xfrm>
            <a:off x="371365" y="326830"/>
            <a:ext cx="11150600" cy="92033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rgbClr val="0D1D51"/>
                </a:solidFill>
              </a:rPr>
              <a:t>ASPETTATIVA DI VITA NEI SECOLI</a:t>
            </a:r>
            <a:endParaRPr lang="it-IT" sz="2800" b="1" dirty="0">
              <a:solidFill>
                <a:srgbClr val="0D1D51"/>
              </a:solidFill>
            </a:endParaRPr>
          </a:p>
        </p:txBody>
      </p:sp>
      <p:pic>
        <p:nvPicPr>
          <p:cNvPr id="1028" name="Picture 4" descr="https://ourworldindata.org/grapher/thumbnail/life-expectancy.png?imType=og&amp;tab=map%20loading=lazy%20style=width:%20100%25;%20height:%20600px;%20border:%200px%20none;/i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65" y="1471875"/>
            <a:ext cx="8587528" cy="4494141"/>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4"/>
          <p:cNvSpPr txBox="1">
            <a:spLocks/>
          </p:cNvSpPr>
          <p:nvPr/>
        </p:nvSpPr>
        <p:spPr>
          <a:xfrm>
            <a:off x="9116292" y="1485730"/>
            <a:ext cx="2745120" cy="20160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it-IT" sz="2000" b="1" i="1" cap="none" dirty="0" smtClean="0">
                <a:solidFill>
                  <a:srgbClr val="0D1D51"/>
                </a:solidFill>
              </a:rPr>
              <a:t>Dal 1900:</a:t>
            </a:r>
          </a:p>
          <a:p>
            <a:pPr marL="342900" indent="-342900">
              <a:lnSpc>
                <a:spcPct val="150000"/>
              </a:lnSpc>
              <a:buFont typeface="Wingdings" panose="05000000000000000000" pitchFamily="2" charset="2"/>
              <a:buChar char="Ø"/>
            </a:pPr>
            <a:r>
              <a:rPr lang="it-IT" sz="2000" b="1" i="1" cap="none" dirty="0" smtClean="0">
                <a:solidFill>
                  <a:srgbClr val="0D1D51"/>
                </a:solidFill>
              </a:rPr>
              <a:t>si riduce la mortalità infantile</a:t>
            </a:r>
          </a:p>
          <a:p>
            <a:pPr marL="342900" indent="-342900">
              <a:lnSpc>
                <a:spcPct val="150000"/>
              </a:lnSpc>
              <a:buFont typeface="Wingdings" panose="05000000000000000000" pitchFamily="2" charset="2"/>
              <a:buChar char="Ø"/>
            </a:pPr>
            <a:r>
              <a:rPr lang="it-IT" sz="2000" b="1" i="1" cap="none" dirty="0" smtClean="0">
                <a:solidFill>
                  <a:srgbClr val="0D1D51"/>
                </a:solidFill>
              </a:rPr>
              <a:t>si sviluppa la scienza medica</a:t>
            </a:r>
          </a:p>
          <a:p>
            <a:pPr marL="342900" indent="-342900">
              <a:lnSpc>
                <a:spcPct val="150000"/>
              </a:lnSpc>
              <a:buFont typeface="Wingdings" panose="05000000000000000000" pitchFamily="2" charset="2"/>
              <a:buChar char="Ø"/>
            </a:pPr>
            <a:r>
              <a:rPr lang="it-IT" sz="2000" b="1" i="1" cap="none" dirty="0" smtClean="0">
                <a:solidFill>
                  <a:srgbClr val="0D1D51"/>
                </a:solidFill>
              </a:rPr>
              <a:t>si implementano i sistemi socio-sanitari</a:t>
            </a:r>
          </a:p>
          <a:p>
            <a:pPr>
              <a:lnSpc>
                <a:spcPct val="150000"/>
              </a:lnSpc>
            </a:pPr>
            <a:endParaRPr lang="it-IT" sz="2000" b="1" i="1" cap="none" dirty="0" smtClean="0">
              <a:solidFill>
                <a:srgbClr val="0D1D51"/>
              </a:solidFill>
            </a:endParaRPr>
          </a:p>
          <a:p>
            <a:pPr>
              <a:lnSpc>
                <a:spcPct val="150000"/>
              </a:lnSpc>
            </a:pPr>
            <a:r>
              <a:rPr lang="it-IT" sz="2000" b="1" i="1" cap="none" dirty="0" smtClean="0">
                <a:solidFill>
                  <a:srgbClr val="0D1D51"/>
                </a:solidFill>
              </a:rPr>
              <a:t> </a:t>
            </a:r>
            <a:endParaRPr lang="it-IT" sz="2000" b="1" i="1" dirty="0" smtClean="0"/>
          </a:p>
          <a:p>
            <a:pPr>
              <a:lnSpc>
                <a:spcPct val="150000"/>
              </a:lnSpc>
            </a:pPr>
            <a:endParaRPr lang="it-IT" sz="2000" b="1" i="1" dirty="0" smtClean="0"/>
          </a:p>
          <a:p>
            <a:pPr>
              <a:lnSpc>
                <a:spcPct val="150000"/>
              </a:lnSpc>
              <a:buFont typeface="Wingdings" panose="05000000000000000000" pitchFamily="2" charset="2"/>
              <a:buChar char="§"/>
            </a:pPr>
            <a:endParaRPr lang="it-IT" sz="2000" b="1" dirty="0"/>
          </a:p>
        </p:txBody>
      </p:sp>
    </p:spTree>
    <p:extLst>
      <p:ext uri="{BB962C8B-B14F-4D97-AF65-F5344CB8AC3E}">
        <p14:creationId xmlns:p14="http://schemas.microsoft.com/office/powerpoint/2010/main" val="303956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20</a:t>
            </a:fld>
            <a:endParaRPr lang="it-IT" dirty="0"/>
          </a:p>
        </p:txBody>
      </p:sp>
      <p:sp>
        <p:nvSpPr>
          <p:cNvPr id="2" name="Titolo 1">
            <a:extLst>
              <a:ext uri="{FF2B5EF4-FFF2-40B4-BE49-F238E27FC236}">
                <a16:creationId xmlns:a16="http://schemas.microsoft.com/office/drawing/2014/main" id="{E2C50832-0B36-43C5-98EC-4CD165D78718}"/>
              </a:ext>
            </a:extLst>
          </p:cNvPr>
          <p:cNvSpPr>
            <a:spLocks noGrp="1"/>
          </p:cNvSpPr>
          <p:nvPr>
            <p:ph type="title"/>
          </p:nvPr>
        </p:nvSpPr>
        <p:spPr>
          <a:xfrm>
            <a:off x="515938" y="21917"/>
            <a:ext cx="5939453" cy="1325563"/>
          </a:xfrm>
        </p:spPr>
        <p:txBody>
          <a:bodyPr rtlCol="0"/>
          <a:lstStyle/>
          <a:p>
            <a:pPr rtl="0"/>
            <a:r>
              <a:rPr lang="it-IT" sz="2800" dirty="0" smtClean="0">
                <a:solidFill>
                  <a:srgbClr val="0D1D51"/>
                </a:solidFill>
              </a:rPr>
              <a:t>LA CREAZIONE DI VALORE</a:t>
            </a:r>
            <a:endParaRPr lang="it-IT" dirty="0">
              <a:solidFill>
                <a:srgbClr val="0D1D51"/>
              </a:solidFill>
            </a:endParaRPr>
          </a:p>
        </p:txBody>
      </p:sp>
      <p:sp>
        <p:nvSpPr>
          <p:cNvPr id="6" name="Rettangolo 5"/>
          <p:cNvSpPr/>
          <p:nvPr/>
        </p:nvSpPr>
        <p:spPr>
          <a:xfrm>
            <a:off x="7117793" y="6340230"/>
            <a:ext cx="4245903" cy="338554"/>
          </a:xfrm>
          <a:prstGeom prst="rect">
            <a:avLst/>
          </a:prstGeom>
        </p:spPr>
        <p:txBody>
          <a:bodyPr wrap="square">
            <a:spAutoFit/>
          </a:bodyPr>
          <a:lstStyle/>
          <a:p>
            <a:r>
              <a:rPr lang="it-IT" sz="1600" i="1" dirty="0" smtClean="0">
                <a:solidFill>
                  <a:srgbClr val="0D1D51"/>
                </a:solidFill>
              </a:rPr>
              <a:t>Fonte: Cosmetica Italia, Rapporto Annuale 2024</a:t>
            </a:r>
            <a:endParaRPr lang="it-IT" sz="1600" i="1" dirty="0">
              <a:solidFill>
                <a:srgbClr val="0D1D51"/>
              </a:solidFill>
            </a:endParaRPr>
          </a:p>
        </p:txBody>
      </p:sp>
      <p:pic>
        <p:nvPicPr>
          <p:cNvPr id="5" name="Immagine 4"/>
          <p:cNvPicPr>
            <a:picLocks noChangeAspect="1"/>
          </p:cNvPicPr>
          <p:nvPr/>
        </p:nvPicPr>
        <p:blipFill>
          <a:blip r:embed="rId3"/>
          <a:stretch>
            <a:fillRect/>
          </a:stretch>
        </p:blipFill>
        <p:spPr>
          <a:xfrm>
            <a:off x="1931350" y="1628756"/>
            <a:ext cx="8329299" cy="3600488"/>
          </a:xfrm>
          <a:prstGeom prst="rect">
            <a:avLst/>
          </a:prstGeom>
        </p:spPr>
      </p:pic>
    </p:spTree>
    <p:extLst>
      <p:ext uri="{BB962C8B-B14F-4D97-AF65-F5344CB8AC3E}">
        <p14:creationId xmlns:p14="http://schemas.microsoft.com/office/powerpoint/2010/main" val="1796280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21</a:t>
            </a:fld>
            <a:endParaRPr lang="it-IT" dirty="0"/>
          </a:p>
        </p:txBody>
      </p:sp>
      <p:sp>
        <p:nvSpPr>
          <p:cNvPr id="2" name="Titolo 1">
            <a:extLst>
              <a:ext uri="{FF2B5EF4-FFF2-40B4-BE49-F238E27FC236}">
                <a16:creationId xmlns:a16="http://schemas.microsoft.com/office/drawing/2014/main" id="{E2C50832-0B36-43C5-98EC-4CD165D78718}"/>
              </a:ext>
            </a:extLst>
          </p:cNvPr>
          <p:cNvSpPr>
            <a:spLocks noGrp="1"/>
          </p:cNvSpPr>
          <p:nvPr>
            <p:ph type="title"/>
          </p:nvPr>
        </p:nvSpPr>
        <p:spPr>
          <a:xfrm>
            <a:off x="515938" y="21917"/>
            <a:ext cx="5939453" cy="1325563"/>
          </a:xfrm>
        </p:spPr>
        <p:txBody>
          <a:bodyPr rtlCol="0"/>
          <a:lstStyle/>
          <a:p>
            <a:pPr rtl="0"/>
            <a:r>
              <a:rPr lang="it-IT" sz="2800" dirty="0" smtClean="0">
                <a:solidFill>
                  <a:srgbClr val="0D1D51"/>
                </a:solidFill>
              </a:rPr>
              <a:t>LA CREAZIONE DI VALORE</a:t>
            </a:r>
            <a:endParaRPr lang="it-IT" dirty="0">
              <a:solidFill>
                <a:srgbClr val="0D1D51"/>
              </a:solidFill>
            </a:endParaRPr>
          </a:p>
        </p:txBody>
      </p:sp>
      <p:pic>
        <p:nvPicPr>
          <p:cNvPr id="3" name="Immagine 2"/>
          <p:cNvPicPr>
            <a:picLocks noChangeAspect="1"/>
          </p:cNvPicPr>
          <p:nvPr/>
        </p:nvPicPr>
        <p:blipFill>
          <a:blip r:embed="rId3"/>
          <a:stretch>
            <a:fillRect/>
          </a:stretch>
        </p:blipFill>
        <p:spPr>
          <a:xfrm>
            <a:off x="2194287" y="1420366"/>
            <a:ext cx="7825645" cy="4437222"/>
          </a:xfrm>
          <a:prstGeom prst="rect">
            <a:avLst/>
          </a:prstGeom>
        </p:spPr>
      </p:pic>
      <p:sp>
        <p:nvSpPr>
          <p:cNvPr id="6" name="Rettangolo 5"/>
          <p:cNvSpPr/>
          <p:nvPr/>
        </p:nvSpPr>
        <p:spPr>
          <a:xfrm>
            <a:off x="7117793" y="6340230"/>
            <a:ext cx="4245903" cy="338554"/>
          </a:xfrm>
          <a:prstGeom prst="rect">
            <a:avLst/>
          </a:prstGeom>
        </p:spPr>
        <p:txBody>
          <a:bodyPr wrap="square">
            <a:spAutoFit/>
          </a:bodyPr>
          <a:lstStyle/>
          <a:p>
            <a:r>
              <a:rPr lang="it-IT" sz="1600" i="1" dirty="0" smtClean="0">
                <a:solidFill>
                  <a:srgbClr val="0D1D51"/>
                </a:solidFill>
              </a:rPr>
              <a:t>Fonte: Cosmetica Italia, Rapporto Annuale 2024</a:t>
            </a:r>
            <a:endParaRPr lang="it-IT" sz="1600" i="1" dirty="0">
              <a:solidFill>
                <a:srgbClr val="0D1D51"/>
              </a:solidFill>
            </a:endParaRPr>
          </a:p>
        </p:txBody>
      </p:sp>
    </p:spTree>
    <p:extLst>
      <p:ext uri="{BB962C8B-B14F-4D97-AF65-F5344CB8AC3E}">
        <p14:creationId xmlns:p14="http://schemas.microsoft.com/office/powerpoint/2010/main" val="6023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it-IT" smtClean="0"/>
              <a:pPr rtl="0"/>
              <a:t>22</a:t>
            </a:fld>
            <a:endParaRPr lang="it-IT" dirty="0"/>
          </a:p>
        </p:txBody>
      </p:sp>
      <p:sp>
        <p:nvSpPr>
          <p:cNvPr id="2" name="Titolo 1">
            <a:extLst>
              <a:ext uri="{FF2B5EF4-FFF2-40B4-BE49-F238E27FC236}">
                <a16:creationId xmlns:a16="http://schemas.microsoft.com/office/drawing/2014/main" id="{E2C50832-0B36-43C5-98EC-4CD165D78718}"/>
              </a:ext>
            </a:extLst>
          </p:cNvPr>
          <p:cNvSpPr>
            <a:spLocks noGrp="1"/>
          </p:cNvSpPr>
          <p:nvPr>
            <p:ph type="title"/>
          </p:nvPr>
        </p:nvSpPr>
        <p:spPr>
          <a:xfrm>
            <a:off x="515938" y="21917"/>
            <a:ext cx="5939453" cy="1325563"/>
          </a:xfrm>
        </p:spPr>
        <p:txBody>
          <a:bodyPr rtlCol="0"/>
          <a:lstStyle/>
          <a:p>
            <a:pPr rtl="0"/>
            <a:r>
              <a:rPr lang="it-IT" sz="2800" dirty="0" smtClean="0">
                <a:solidFill>
                  <a:srgbClr val="0D1D51"/>
                </a:solidFill>
              </a:rPr>
              <a:t>LA CREAZIONE DI VALORE</a:t>
            </a:r>
            <a:endParaRPr lang="it-IT" dirty="0">
              <a:solidFill>
                <a:srgbClr val="0D1D51"/>
              </a:solidFill>
            </a:endParaRPr>
          </a:p>
        </p:txBody>
      </p:sp>
      <p:pic>
        <p:nvPicPr>
          <p:cNvPr id="5" name="Immagine 4"/>
          <p:cNvPicPr>
            <a:picLocks noChangeAspect="1"/>
          </p:cNvPicPr>
          <p:nvPr/>
        </p:nvPicPr>
        <p:blipFill>
          <a:blip r:embed="rId3"/>
          <a:stretch>
            <a:fillRect/>
          </a:stretch>
        </p:blipFill>
        <p:spPr>
          <a:xfrm>
            <a:off x="2753678" y="1347480"/>
            <a:ext cx="6684645" cy="4473893"/>
          </a:xfrm>
          <a:prstGeom prst="rect">
            <a:avLst/>
          </a:prstGeom>
        </p:spPr>
      </p:pic>
      <p:sp>
        <p:nvSpPr>
          <p:cNvPr id="6" name="Rettangolo 5"/>
          <p:cNvSpPr/>
          <p:nvPr/>
        </p:nvSpPr>
        <p:spPr>
          <a:xfrm>
            <a:off x="7117793" y="6340230"/>
            <a:ext cx="4245903" cy="338554"/>
          </a:xfrm>
          <a:prstGeom prst="rect">
            <a:avLst/>
          </a:prstGeom>
        </p:spPr>
        <p:txBody>
          <a:bodyPr wrap="square">
            <a:spAutoFit/>
          </a:bodyPr>
          <a:lstStyle/>
          <a:p>
            <a:r>
              <a:rPr lang="it-IT" sz="1600" i="1" dirty="0" smtClean="0">
                <a:solidFill>
                  <a:srgbClr val="0D1D51"/>
                </a:solidFill>
              </a:rPr>
              <a:t>Fonte: Cosmetica Italia, Rapporto Annuale 2024</a:t>
            </a:r>
            <a:endParaRPr lang="it-IT" sz="1600" i="1" dirty="0">
              <a:solidFill>
                <a:srgbClr val="0D1D51"/>
              </a:solidFill>
            </a:endParaRPr>
          </a:p>
        </p:txBody>
      </p:sp>
    </p:spTree>
    <p:extLst>
      <p:ext uri="{BB962C8B-B14F-4D97-AF65-F5344CB8AC3E}">
        <p14:creationId xmlns:p14="http://schemas.microsoft.com/office/powerpoint/2010/main" val="6741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E3C40962-BA6A-43E4-97BA-511A9B90CF41}"/>
              </a:ext>
            </a:extLst>
          </p:cNvPr>
          <p:cNvSpPr>
            <a:spLocks noGrp="1"/>
          </p:cNvSpPr>
          <p:nvPr>
            <p:ph type="subTitle" idx="1"/>
          </p:nvPr>
        </p:nvSpPr>
        <p:spPr/>
        <p:txBody>
          <a:bodyPr rtlCol="0"/>
          <a:lstStyle/>
          <a:p>
            <a:r>
              <a:rPr lang="it-IT" cap="none" dirty="0" smtClean="0">
                <a:solidFill>
                  <a:srgbClr val="007AD6"/>
                </a:solidFill>
              </a:rPr>
              <a:t>segreteria@assoretiformazione.it</a:t>
            </a:r>
            <a:endParaRPr lang="it-IT" cap="none" dirty="0">
              <a:solidFill>
                <a:srgbClr val="007AD6"/>
              </a:solidFill>
            </a:endParaRPr>
          </a:p>
        </p:txBody>
      </p:sp>
      <p:sp>
        <p:nvSpPr>
          <p:cNvPr id="7" name="Segnaposto testo 6">
            <a:extLst>
              <a:ext uri="{FF2B5EF4-FFF2-40B4-BE49-F238E27FC236}">
                <a16:creationId xmlns:a16="http://schemas.microsoft.com/office/drawing/2014/main" id="{11FDFFBF-E125-47CF-AAE0-ACC45013CE38}"/>
              </a:ext>
            </a:extLst>
          </p:cNvPr>
          <p:cNvSpPr>
            <a:spLocks noGrp="1"/>
          </p:cNvSpPr>
          <p:nvPr>
            <p:ph type="body" sz="quarter" idx="11"/>
          </p:nvPr>
        </p:nvSpPr>
        <p:spPr/>
        <p:txBody>
          <a:bodyPr rtlCol="0"/>
          <a:lstStyle/>
          <a:p>
            <a:r>
              <a:rPr lang="it-IT" cap="none" dirty="0" smtClean="0">
                <a:solidFill>
                  <a:srgbClr val="007AD6"/>
                </a:solidFill>
              </a:rPr>
              <a:t>assoretiformazione.it</a:t>
            </a:r>
            <a:endParaRPr lang="it-IT" cap="none" dirty="0">
              <a:solidFill>
                <a:srgbClr val="007AD6"/>
              </a:solidFill>
            </a:endParaRPr>
          </a:p>
        </p:txBody>
      </p:sp>
      <p:sp>
        <p:nvSpPr>
          <p:cNvPr id="6" name="Titolo 5">
            <a:extLst>
              <a:ext uri="{FF2B5EF4-FFF2-40B4-BE49-F238E27FC236}">
                <a16:creationId xmlns:a16="http://schemas.microsoft.com/office/drawing/2014/main" id="{95D612B9-68B9-4C9F-98FE-CEE07DB1F00D}"/>
              </a:ext>
            </a:extLst>
          </p:cNvPr>
          <p:cNvSpPr>
            <a:spLocks noGrp="1"/>
          </p:cNvSpPr>
          <p:nvPr>
            <p:ph type="title"/>
          </p:nvPr>
        </p:nvSpPr>
        <p:spPr/>
        <p:txBody>
          <a:bodyPr rtlCol="0"/>
          <a:lstStyle/>
          <a:p>
            <a:pPr rtl="0"/>
            <a:r>
              <a:rPr lang="it-IT" dirty="0">
                <a:solidFill>
                  <a:srgbClr val="004D86"/>
                </a:solidFill>
              </a:rPr>
              <a:t>Grazie</a:t>
            </a:r>
          </a:p>
        </p:txBody>
      </p:sp>
      <p:sp>
        <p:nvSpPr>
          <p:cNvPr id="8" name="Titolo 1">
            <a:extLst>
              <a:ext uri="{FF2B5EF4-FFF2-40B4-BE49-F238E27FC236}">
                <a16:creationId xmlns:a16="http://schemas.microsoft.com/office/drawing/2014/main" id="{E2C50832-0B36-43C5-98EC-4CD165D78718}"/>
              </a:ext>
            </a:extLst>
          </p:cNvPr>
          <p:cNvSpPr txBox="1">
            <a:spLocks/>
          </p:cNvSpPr>
          <p:nvPr/>
        </p:nvSpPr>
        <p:spPr>
          <a:xfrm>
            <a:off x="465245" y="1632066"/>
            <a:ext cx="4933887" cy="1325563"/>
          </a:xfrm>
          <a:prstGeom prst="rect">
            <a:avLst/>
          </a:prstGeom>
          <a:no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lang="en-US" sz="6000" b="1" kern="1200" cap="all" baseline="0">
                <a:solidFill>
                  <a:schemeClr val="accent1"/>
                </a:solidFill>
                <a:latin typeface="+mj-lt"/>
                <a:ea typeface="+mn-ea"/>
                <a:cs typeface="+mn-cs"/>
              </a:defRPr>
            </a:lvl1pPr>
          </a:lstStyle>
          <a:p>
            <a:pPr algn="ctr"/>
            <a:r>
              <a:rPr lang="it-IT" sz="2800" i="1" cap="none" dirty="0">
                <a:solidFill>
                  <a:srgbClr val="002060"/>
                </a:solidFill>
                <a:cs typeface="Arial" charset="0"/>
              </a:rPr>
              <a:t>"</a:t>
            </a:r>
            <a:r>
              <a:rPr lang="it-IT" sz="2800" i="1" cap="none" dirty="0" smtClean="0">
                <a:solidFill>
                  <a:srgbClr val="002060"/>
                </a:solidFill>
                <a:cs typeface="Arial" charset="0"/>
              </a:rPr>
              <a:t>La </a:t>
            </a:r>
            <a:r>
              <a:rPr lang="it-IT" sz="2800" i="1" cap="none" dirty="0">
                <a:solidFill>
                  <a:srgbClr val="002060"/>
                </a:solidFill>
                <a:cs typeface="Arial" charset="0"/>
              </a:rPr>
              <a:t>vita bene spesa lunga </a:t>
            </a:r>
            <a:r>
              <a:rPr lang="it-IT" sz="2800" i="1" cap="none" dirty="0" smtClean="0">
                <a:solidFill>
                  <a:srgbClr val="002060"/>
                </a:solidFill>
                <a:cs typeface="Arial" charset="0"/>
              </a:rPr>
              <a:t>è"</a:t>
            </a:r>
          </a:p>
          <a:p>
            <a:pPr algn="r"/>
            <a:endParaRPr lang="it-IT" sz="2800" i="1" cap="none" dirty="0" smtClean="0">
              <a:solidFill>
                <a:srgbClr val="002060"/>
              </a:solidFill>
            </a:endParaRPr>
          </a:p>
          <a:p>
            <a:pPr algn="r"/>
            <a:r>
              <a:rPr lang="it-IT" sz="2800" i="1" cap="none" dirty="0" smtClean="0">
                <a:solidFill>
                  <a:srgbClr val="002060"/>
                </a:solidFill>
              </a:rPr>
              <a:t>Leonardo da Vinci</a:t>
            </a:r>
            <a:endParaRPr lang="it-IT" sz="2800" i="1" cap="none" dirty="0">
              <a:solidFill>
                <a:srgbClr val="002060"/>
              </a:solidFill>
            </a:endParaRPr>
          </a:p>
        </p:txBody>
      </p:sp>
    </p:spTree>
    <p:extLst>
      <p:ext uri="{BB962C8B-B14F-4D97-AF65-F5344CB8AC3E}">
        <p14:creationId xmlns:p14="http://schemas.microsoft.com/office/powerpoint/2010/main" val="32362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4"/>
          <p:cNvSpPr txBox="1">
            <a:spLocks/>
          </p:cNvSpPr>
          <p:nvPr/>
        </p:nvSpPr>
        <p:spPr>
          <a:xfrm>
            <a:off x="597825" y="1448823"/>
            <a:ext cx="5897234" cy="47472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it-IT" sz="2200" b="1" i="1" cap="none" dirty="0">
                <a:solidFill>
                  <a:srgbClr val="0D1D51"/>
                </a:solidFill>
              </a:rPr>
              <a:t>Nel 2024, l’aspettativa di vita è stata stimata in </a:t>
            </a:r>
            <a:r>
              <a:rPr lang="it-IT" sz="2200" b="1" i="1" u="sng" cap="none" dirty="0" smtClean="0">
                <a:solidFill>
                  <a:srgbClr val="0D1D51"/>
                </a:solidFill>
              </a:rPr>
              <a:t>83,4 anni</a:t>
            </a:r>
            <a:r>
              <a:rPr lang="it-IT" sz="2200" b="1" i="1" cap="none" dirty="0" smtClean="0">
                <a:solidFill>
                  <a:srgbClr val="0D1D51"/>
                </a:solidFill>
              </a:rPr>
              <a:t>, </a:t>
            </a:r>
            <a:r>
              <a:rPr lang="it-IT" sz="2200" b="1" i="1" cap="none" dirty="0">
                <a:solidFill>
                  <a:srgbClr val="0D1D51"/>
                </a:solidFill>
              </a:rPr>
              <a:t>con un aumento di quasi 5 mesi rispetto al 2023. </a:t>
            </a:r>
            <a:endParaRPr lang="it-IT" sz="2200" b="1" i="1" cap="none" dirty="0" smtClean="0">
              <a:solidFill>
                <a:srgbClr val="0D1D51"/>
              </a:solidFill>
            </a:endParaRPr>
          </a:p>
          <a:p>
            <a:pPr algn="just">
              <a:lnSpc>
                <a:spcPct val="150000"/>
              </a:lnSpc>
            </a:pPr>
            <a:endParaRPr lang="it-IT" sz="2200" b="1" i="1" cap="none" dirty="0" smtClean="0">
              <a:solidFill>
                <a:srgbClr val="0D1D51"/>
              </a:solidFill>
            </a:endParaRPr>
          </a:p>
          <a:p>
            <a:pPr algn="just">
              <a:lnSpc>
                <a:spcPct val="150000"/>
              </a:lnSpc>
            </a:pPr>
            <a:r>
              <a:rPr lang="it-IT" sz="2200" b="1" i="1" cap="none" dirty="0" smtClean="0">
                <a:solidFill>
                  <a:srgbClr val="0D1D51"/>
                </a:solidFill>
              </a:rPr>
              <a:t>Questo </a:t>
            </a:r>
            <a:r>
              <a:rPr lang="it-IT" sz="2200" b="1" i="1" cap="none" dirty="0">
                <a:solidFill>
                  <a:srgbClr val="0D1D51"/>
                </a:solidFill>
              </a:rPr>
              <a:t>dato posiziona l’Italia al secondo posto nell’Unione Europea, subito dopo la Spagna, che registra un’aspettativa di vita di 84 anni.</a:t>
            </a:r>
          </a:p>
          <a:p>
            <a:pPr algn="just">
              <a:lnSpc>
                <a:spcPct val="150000"/>
              </a:lnSpc>
            </a:pPr>
            <a:endParaRPr lang="it-IT" sz="2200" b="1" i="1" cap="none" dirty="0" smtClean="0">
              <a:solidFill>
                <a:srgbClr val="0D1D51"/>
              </a:solidFill>
            </a:endParaRPr>
          </a:p>
          <a:p>
            <a:pPr lvl="0" algn="just">
              <a:lnSpc>
                <a:spcPct val="150000"/>
              </a:lnSpc>
              <a:spcBef>
                <a:spcPts val="0"/>
              </a:spcBef>
            </a:pPr>
            <a:endParaRPr lang="it-IT" sz="2200" b="1" i="1" cap="none" dirty="0">
              <a:solidFill>
                <a:prstClr val="black"/>
              </a:solidFill>
            </a:endParaRPr>
          </a:p>
          <a:p>
            <a:pPr algn="just">
              <a:lnSpc>
                <a:spcPct val="150000"/>
              </a:lnSpc>
            </a:pPr>
            <a:endParaRPr lang="it-IT" sz="2200" b="1" i="1" dirty="0" smtClean="0"/>
          </a:p>
          <a:p>
            <a:pPr algn="just">
              <a:lnSpc>
                <a:spcPct val="150000"/>
              </a:lnSpc>
            </a:pPr>
            <a:endParaRPr lang="it-IT" sz="2200" b="1" i="1" dirty="0" smtClean="0"/>
          </a:p>
          <a:p>
            <a:pPr algn="just">
              <a:lnSpc>
                <a:spcPct val="150000"/>
              </a:lnSpc>
            </a:pPr>
            <a:endParaRPr lang="it-IT" sz="2200" b="1" i="1" dirty="0" smtClean="0"/>
          </a:p>
          <a:p>
            <a:pPr algn="just">
              <a:lnSpc>
                <a:spcPct val="150000"/>
              </a:lnSpc>
              <a:buFont typeface="Wingdings" panose="05000000000000000000" pitchFamily="2" charset="2"/>
              <a:buChar char="§"/>
            </a:pPr>
            <a:endParaRPr lang="it-IT" sz="2200" b="1" dirty="0"/>
          </a:p>
        </p:txBody>
      </p:sp>
      <p:pic>
        <p:nvPicPr>
          <p:cNvPr id="4" name="Segnaposto immagine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843374" y="1382528"/>
            <a:ext cx="3359791" cy="4031750"/>
          </a:xfrm>
        </p:spPr>
      </p:pic>
      <p:sp>
        <p:nvSpPr>
          <p:cNvPr id="9" name="Titolo 1">
            <a:extLst>
              <a:ext uri="{FF2B5EF4-FFF2-40B4-BE49-F238E27FC236}">
                <a16:creationId xmlns:a16="http://schemas.microsoft.com/office/drawing/2014/main" id="{1C63C2D9-0850-4620-BE32-11F44A927662}"/>
              </a:ext>
            </a:extLst>
          </p:cNvPr>
          <p:cNvSpPr txBox="1">
            <a:spLocks/>
          </p:cNvSpPr>
          <p:nvPr/>
        </p:nvSpPr>
        <p:spPr>
          <a:xfrm>
            <a:off x="502290" y="475840"/>
            <a:ext cx="11150600" cy="92033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rgbClr val="0D1D51"/>
                </a:solidFill>
              </a:rPr>
              <a:t>ASPETTATIVA DI VITA IN ITALIA</a:t>
            </a:r>
            <a:endParaRPr lang="it-IT" sz="2800" b="1" dirty="0">
              <a:solidFill>
                <a:srgbClr val="0D1D51"/>
              </a:solidFill>
            </a:endParaRPr>
          </a:p>
        </p:txBody>
      </p:sp>
      <p:sp>
        <p:nvSpPr>
          <p:cNvPr id="6" name="Rettangolo 5"/>
          <p:cNvSpPr/>
          <p:nvPr/>
        </p:nvSpPr>
        <p:spPr>
          <a:xfrm>
            <a:off x="5286646" y="5977035"/>
            <a:ext cx="1143054" cy="351008"/>
          </a:xfrm>
          <a:prstGeom prst="rect">
            <a:avLst/>
          </a:prstGeom>
        </p:spPr>
        <p:txBody>
          <a:bodyPr wrap="square">
            <a:spAutoFit/>
          </a:bodyPr>
          <a:lstStyle/>
          <a:p>
            <a:r>
              <a:rPr lang="it-IT" sz="1600" i="1" dirty="0" smtClean="0">
                <a:solidFill>
                  <a:srgbClr val="0D1D51"/>
                </a:solidFill>
              </a:rPr>
              <a:t>Fonte: Istat </a:t>
            </a:r>
            <a:endParaRPr lang="it-IT" sz="1600" i="1" dirty="0">
              <a:solidFill>
                <a:srgbClr val="0D1D51"/>
              </a:solidFill>
            </a:endParaRPr>
          </a:p>
        </p:txBody>
      </p:sp>
    </p:spTree>
    <p:extLst>
      <p:ext uri="{BB962C8B-B14F-4D97-AF65-F5344CB8AC3E}">
        <p14:creationId xmlns:p14="http://schemas.microsoft.com/office/powerpoint/2010/main" val="16334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4"/>
          <p:cNvSpPr txBox="1">
            <a:spLocks/>
          </p:cNvSpPr>
          <p:nvPr/>
        </p:nvSpPr>
        <p:spPr>
          <a:xfrm>
            <a:off x="597824" y="1448823"/>
            <a:ext cx="6528689" cy="47472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it-IT" sz="2200" b="1" i="1" cap="none" dirty="0" smtClean="0">
                <a:solidFill>
                  <a:srgbClr val="0D1D51"/>
                </a:solidFill>
              </a:rPr>
              <a:t>Per gli </a:t>
            </a:r>
            <a:r>
              <a:rPr lang="it-IT" sz="2200" b="1" i="1" u="sng" cap="none" dirty="0" smtClean="0">
                <a:solidFill>
                  <a:srgbClr val="0D1D51"/>
                </a:solidFill>
              </a:rPr>
              <a:t>uomini</a:t>
            </a:r>
            <a:r>
              <a:rPr lang="it-IT" sz="2200" b="1" i="1" cap="none" dirty="0" smtClean="0">
                <a:solidFill>
                  <a:srgbClr val="0D1D51"/>
                </a:solidFill>
              </a:rPr>
              <a:t> l’aspettativa di vita è salita a </a:t>
            </a:r>
            <a:r>
              <a:rPr lang="it-IT" sz="2200" b="1" i="1" u="sng" cap="none" dirty="0" smtClean="0">
                <a:solidFill>
                  <a:srgbClr val="0D1D51"/>
                </a:solidFill>
              </a:rPr>
              <a:t>81,4 anni</a:t>
            </a:r>
            <a:r>
              <a:rPr lang="it-IT" sz="2200" b="1" i="1" cap="none" dirty="0" smtClean="0">
                <a:solidFill>
                  <a:srgbClr val="0D1D51"/>
                </a:solidFill>
              </a:rPr>
              <a:t>.</a:t>
            </a:r>
          </a:p>
          <a:p>
            <a:pPr algn="just">
              <a:lnSpc>
                <a:spcPct val="150000"/>
              </a:lnSpc>
            </a:pPr>
            <a:r>
              <a:rPr lang="it-IT" sz="2200" b="1" i="1" cap="none" dirty="0" smtClean="0">
                <a:solidFill>
                  <a:srgbClr val="0D1D51"/>
                </a:solidFill>
              </a:rPr>
              <a:t>Per le </a:t>
            </a:r>
            <a:r>
              <a:rPr lang="it-IT" sz="2200" b="1" i="1" u="sng" cap="none" dirty="0" smtClean="0">
                <a:solidFill>
                  <a:srgbClr val="0D1D51"/>
                </a:solidFill>
              </a:rPr>
              <a:t>donne</a:t>
            </a:r>
            <a:r>
              <a:rPr lang="it-IT" sz="2200" b="1" i="1" cap="none" dirty="0" smtClean="0">
                <a:solidFill>
                  <a:srgbClr val="0D1D51"/>
                </a:solidFill>
              </a:rPr>
              <a:t> arriva a </a:t>
            </a:r>
            <a:r>
              <a:rPr lang="it-IT" sz="2200" b="1" i="1" u="sng" cap="none" dirty="0" smtClean="0">
                <a:solidFill>
                  <a:srgbClr val="0D1D51"/>
                </a:solidFill>
              </a:rPr>
              <a:t>85,5</a:t>
            </a:r>
            <a:r>
              <a:rPr lang="it-IT" sz="2200" b="1" i="1" cap="none" dirty="0" smtClean="0">
                <a:solidFill>
                  <a:srgbClr val="0D1D51"/>
                </a:solidFill>
              </a:rPr>
              <a:t> anni, tra i livelli più alti al mondo.</a:t>
            </a:r>
          </a:p>
          <a:p>
            <a:pPr algn="just">
              <a:lnSpc>
                <a:spcPct val="150000"/>
              </a:lnSpc>
            </a:pPr>
            <a:endParaRPr lang="it-IT" sz="2200" b="1" i="1" cap="none" dirty="0" smtClean="0">
              <a:solidFill>
                <a:srgbClr val="0D1D51"/>
              </a:solidFill>
            </a:endParaRPr>
          </a:p>
          <a:p>
            <a:pPr algn="just">
              <a:lnSpc>
                <a:spcPct val="150000"/>
              </a:lnSpc>
            </a:pPr>
            <a:r>
              <a:rPr lang="it-IT" sz="2200" b="1" i="1" cap="none" dirty="0" smtClean="0">
                <a:solidFill>
                  <a:srgbClr val="0D1D51"/>
                </a:solidFill>
              </a:rPr>
              <a:t>A </a:t>
            </a:r>
            <a:r>
              <a:rPr lang="it-IT" sz="2200" b="1" i="1" cap="none" dirty="0">
                <a:solidFill>
                  <a:srgbClr val="0D1D51"/>
                </a:solidFill>
              </a:rPr>
              <a:t>livello </a:t>
            </a:r>
            <a:r>
              <a:rPr lang="it-IT" sz="2200" b="1" i="1" cap="none" dirty="0" smtClean="0">
                <a:solidFill>
                  <a:srgbClr val="0D1D51"/>
                </a:solidFill>
              </a:rPr>
              <a:t>globale, l’aspettativa di </a:t>
            </a:r>
            <a:r>
              <a:rPr lang="it-IT" sz="2200" b="1" i="1" cap="none" dirty="0">
                <a:solidFill>
                  <a:srgbClr val="0D1D51"/>
                </a:solidFill>
              </a:rPr>
              <a:t>vita media nel 2024 è di circa 73 anni. Questo evidenzia come l’Italia superi di oltre 10 anni la media mondiale, attestandosi tra i paesi con la maggiore longevità.</a:t>
            </a:r>
            <a:endParaRPr lang="it-IT" sz="2200" b="1" i="1" cap="none" dirty="0" smtClean="0">
              <a:solidFill>
                <a:srgbClr val="0D1D51"/>
              </a:solidFill>
            </a:endParaRPr>
          </a:p>
          <a:p>
            <a:pPr lvl="0" algn="just">
              <a:lnSpc>
                <a:spcPct val="150000"/>
              </a:lnSpc>
              <a:spcBef>
                <a:spcPts val="0"/>
              </a:spcBef>
            </a:pPr>
            <a:endParaRPr lang="it-IT" sz="2200" b="1" i="1" cap="none" dirty="0">
              <a:solidFill>
                <a:prstClr val="black"/>
              </a:solidFill>
            </a:endParaRPr>
          </a:p>
          <a:p>
            <a:pPr algn="just">
              <a:lnSpc>
                <a:spcPct val="150000"/>
              </a:lnSpc>
            </a:pPr>
            <a:endParaRPr lang="it-IT" sz="2200" b="1" i="1" dirty="0" smtClean="0"/>
          </a:p>
          <a:p>
            <a:pPr algn="just">
              <a:lnSpc>
                <a:spcPct val="150000"/>
              </a:lnSpc>
            </a:pPr>
            <a:endParaRPr lang="it-IT" sz="2200" b="1" i="1" dirty="0" smtClean="0"/>
          </a:p>
          <a:p>
            <a:pPr algn="just">
              <a:lnSpc>
                <a:spcPct val="150000"/>
              </a:lnSpc>
            </a:pPr>
            <a:endParaRPr lang="it-IT" sz="2200" b="1" i="1" dirty="0" smtClean="0"/>
          </a:p>
          <a:p>
            <a:pPr algn="just">
              <a:lnSpc>
                <a:spcPct val="150000"/>
              </a:lnSpc>
              <a:buFont typeface="Wingdings" panose="05000000000000000000" pitchFamily="2" charset="2"/>
              <a:buChar char="§"/>
            </a:pPr>
            <a:endParaRPr lang="it-IT" sz="2200" b="1" dirty="0"/>
          </a:p>
        </p:txBody>
      </p:sp>
      <p:pic>
        <p:nvPicPr>
          <p:cNvPr id="4" name="Segnaposto immagine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934427" y="3563517"/>
            <a:ext cx="3472650" cy="2313250"/>
          </a:xfrm>
        </p:spPr>
      </p:pic>
      <p:sp>
        <p:nvSpPr>
          <p:cNvPr id="9" name="Titolo 1">
            <a:extLst>
              <a:ext uri="{FF2B5EF4-FFF2-40B4-BE49-F238E27FC236}">
                <a16:creationId xmlns:a16="http://schemas.microsoft.com/office/drawing/2014/main" id="{1C63C2D9-0850-4620-BE32-11F44A927662}"/>
              </a:ext>
            </a:extLst>
          </p:cNvPr>
          <p:cNvSpPr txBox="1">
            <a:spLocks/>
          </p:cNvSpPr>
          <p:nvPr/>
        </p:nvSpPr>
        <p:spPr>
          <a:xfrm>
            <a:off x="502290" y="475840"/>
            <a:ext cx="11150600" cy="92033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rgbClr val="0D1D51"/>
                </a:solidFill>
              </a:rPr>
              <a:t>ASPETTATIVA DI VITA IN ITALIA E A LIVELLO GLOBALE</a:t>
            </a:r>
            <a:endParaRPr lang="it-IT" sz="2800" b="1" dirty="0">
              <a:solidFill>
                <a:srgbClr val="0D1D51"/>
              </a:solidFill>
            </a:endParaRPr>
          </a:p>
        </p:txBody>
      </p:sp>
      <p:sp>
        <p:nvSpPr>
          <p:cNvPr id="6" name="Rettangolo 5"/>
          <p:cNvSpPr/>
          <p:nvPr/>
        </p:nvSpPr>
        <p:spPr>
          <a:xfrm>
            <a:off x="5751232" y="3059849"/>
            <a:ext cx="1143054" cy="351008"/>
          </a:xfrm>
          <a:prstGeom prst="rect">
            <a:avLst/>
          </a:prstGeom>
        </p:spPr>
        <p:txBody>
          <a:bodyPr wrap="square">
            <a:spAutoFit/>
          </a:bodyPr>
          <a:lstStyle/>
          <a:p>
            <a:r>
              <a:rPr lang="it-IT" sz="1600" i="1" dirty="0" smtClean="0">
                <a:solidFill>
                  <a:srgbClr val="0D1D51"/>
                </a:solidFill>
              </a:rPr>
              <a:t>Fonte: Istat </a:t>
            </a:r>
            <a:endParaRPr lang="it-IT" sz="1600" i="1" dirty="0">
              <a:solidFill>
                <a:srgbClr val="0D1D51"/>
              </a:solidFill>
            </a:endParaRPr>
          </a:p>
        </p:txBody>
      </p:sp>
      <p:sp>
        <p:nvSpPr>
          <p:cNvPr id="7" name="Rettangolo 6"/>
          <p:cNvSpPr/>
          <p:nvPr/>
        </p:nvSpPr>
        <p:spPr>
          <a:xfrm>
            <a:off x="5736718" y="6020577"/>
            <a:ext cx="1143054" cy="351008"/>
          </a:xfrm>
          <a:prstGeom prst="rect">
            <a:avLst/>
          </a:prstGeom>
        </p:spPr>
        <p:txBody>
          <a:bodyPr wrap="square">
            <a:spAutoFit/>
          </a:bodyPr>
          <a:lstStyle/>
          <a:p>
            <a:r>
              <a:rPr lang="it-IT" sz="1600" i="1" dirty="0" smtClean="0">
                <a:solidFill>
                  <a:srgbClr val="0D1D51"/>
                </a:solidFill>
              </a:rPr>
              <a:t>Fonte: ONU</a:t>
            </a:r>
            <a:endParaRPr lang="it-IT" sz="1600" i="1" dirty="0">
              <a:solidFill>
                <a:srgbClr val="0D1D51"/>
              </a:solidFill>
            </a:endParaRPr>
          </a:p>
        </p:txBody>
      </p:sp>
      <p:pic>
        <p:nvPicPr>
          <p:cNvPr id="2050" name="Picture 2" descr="Vettore gratuito una persona di età dive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427" y="1138910"/>
            <a:ext cx="3155266" cy="210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02290" y="1439171"/>
            <a:ext cx="2557153" cy="4561409"/>
          </a:xfrm>
        </p:spPr>
      </p:pic>
      <p:sp>
        <p:nvSpPr>
          <p:cNvPr id="5" name="Segnaposto contenuto 4"/>
          <p:cNvSpPr txBox="1">
            <a:spLocks/>
          </p:cNvSpPr>
          <p:nvPr/>
        </p:nvSpPr>
        <p:spPr>
          <a:xfrm>
            <a:off x="3589361" y="1396176"/>
            <a:ext cx="7847463" cy="36262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it-IT" sz="2200" b="1" i="1" cap="none" dirty="0">
                <a:solidFill>
                  <a:srgbClr val="0D1D51"/>
                </a:solidFill>
              </a:rPr>
              <a:t>Il termine </a:t>
            </a:r>
            <a:r>
              <a:rPr lang="it-IT" sz="2200" b="1" i="1" u="sng" cap="none" dirty="0">
                <a:solidFill>
                  <a:srgbClr val="0D1D51"/>
                </a:solidFill>
              </a:rPr>
              <a:t>longevità</a:t>
            </a:r>
            <a:r>
              <a:rPr lang="it-IT" sz="2200" b="1" i="1" cap="none" dirty="0">
                <a:solidFill>
                  <a:srgbClr val="0D1D51"/>
                </a:solidFill>
              </a:rPr>
              <a:t> definisce la capacità fisiologica di un organismo appartenente a una certa specie di </a:t>
            </a:r>
            <a:r>
              <a:rPr lang="it-IT" sz="2200" b="1" i="1" u="sng" cap="none" dirty="0">
                <a:solidFill>
                  <a:srgbClr val="0D1D51"/>
                </a:solidFill>
              </a:rPr>
              <a:t>sopravvivere per un determinato periodo di tempo, oltre il limite medio</a:t>
            </a:r>
            <a:r>
              <a:rPr lang="it-IT" sz="2200" b="1" i="1" cap="none" dirty="0" smtClean="0">
                <a:solidFill>
                  <a:srgbClr val="0D1D51"/>
                </a:solidFill>
              </a:rPr>
              <a:t>.</a:t>
            </a:r>
          </a:p>
          <a:p>
            <a:pPr algn="just">
              <a:lnSpc>
                <a:spcPct val="150000"/>
              </a:lnSpc>
            </a:pPr>
            <a:endParaRPr lang="it-IT" sz="2200" b="1" i="1" cap="none" dirty="0">
              <a:solidFill>
                <a:srgbClr val="0D1D51"/>
              </a:solidFill>
            </a:endParaRPr>
          </a:p>
          <a:p>
            <a:pPr algn="just">
              <a:lnSpc>
                <a:spcPct val="150000"/>
              </a:lnSpc>
            </a:pPr>
            <a:r>
              <a:rPr lang="it-IT" sz="2200" b="1" i="1" cap="none" dirty="0" smtClean="0">
                <a:solidFill>
                  <a:srgbClr val="0D1D51"/>
                </a:solidFill>
              </a:rPr>
              <a:t>L'</a:t>
            </a:r>
            <a:r>
              <a:rPr lang="it-IT" sz="2200" b="1" i="1" u="sng" cap="none" dirty="0" smtClean="0">
                <a:solidFill>
                  <a:srgbClr val="0D1D51"/>
                </a:solidFill>
              </a:rPr>
              <a:t>invecchiamento</a:t>
            </a:r>
            <a:r>
              <a:rPr lang="it-IT" sz="2200" b="1" i="1" cap="none" dirty="0" smtClean="0">
                <a:solidFill>
                  <a:srgbClr val="0D1D51"/>
                </a:solidFill>
              </a:rPr>
              <a:t> </a:t>
            </a:r>
            <a:r>
              <a:rPr lang="it-IT" sz="2200" b="1" i="1" cap="none" dirty="0">
                <a:solidFill>
                  <a:srgbClr val="0D1D51"/>
                </a:solidFill>
              </a:rPr>
              <a:t>è un fenomeno continuo che inizia quando un organismo, raggiunta la maturità, va incontro a </a:t>
            </a:r>
            <a:r>
              <a:rPr lang="it-IT" sz="2200" b="1" i="1" u="sng" cap="none" dirty="0">
                <a:solidFill>
                  <a:srgbClr val="0D1D51"/>
                </a:solidFill>
              </a:rPr>
              <a:t>un progressivo deterioramento delle proprie capacità</a:t>
            </a:r>
            <a:r>
              <a:rPr lang="it-IT" sz="2200" b="1" i="1" cap="none" dirty="0">
                <a:solidFill>
                  <a:srgbClr val="0D1D51"/>
                </a:solidFill>
              </a:rPr>
              <a:t>; è inoltre un fenomeno complesso, durante il quale diversi tessuti e organi dello stesso individuo subiscono modificazioni a ritmi e intensità variabili</a:t>
            </a:r>
            <a:r>
              <a:rPr lang="it-IT" sz="2200" b="1" i="1" cap="none" dirty="0" smtClean="0">
                <a:solidFill>
                  <a:srgbClr val="0D1D51"/>
                </a:solidFill>
              </a:rPr>
              <a:t>.</a:t>
            </a:r>
            <a:endParaRPr lang="it-IT" sz="2200" i="1" cap="none" dirty="0" smtClean="0">
              <a:solidFill>
                <a:srgbClr val="0D1D51"/>
              </a:solidFill>
            </a:endParaRPr>
          </a:p>
        </p:txBody>
      </p:sp>
      <p:sp>
        <p:nvSpPr>
          <p:cNvPr id="6" name="Titolo 1">
            <a:extLst>
              <a:ext uri="{FF2B5EF4-FFF2-40B4-BE49-F238E27FC236}">
                <a16:creationId xmlns:a16="http://schemas.microsoft.com/office/drawing/2014/main" id="{1C63C2D9-0850-4620-BE32-11F44A927662}"/>
              </a:ext>
            </a:extLst>
          </p:cNvPr>
          <p:cNvSpPr txBox="1">
            <a:spLocks/>
          </p:cNvSpPr>
          <p:nvPr/>
        </p:nvSpPr>
        <p:spPr>
          <a:xfrm>
            <a:off x="502290" y="475840"/>
            <a:ext cx="11150600" cy="92033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rgbClr val="0D1D51"/>
                </a:solidFill>
              </a:rPr>
              <a:t>LONGEVITÀ E INVECCHIAMENTO</a:t>
            </a:r>
            <a:endParaRPr lang="it-IT" sz="2800" b="1" dirty="0">
              <a:solidFill>
                <a:srgbClr val="0D1D51"/>
              </a:solidFill>
            </a:endParaRPr>
          </a:p>
        </p:txBody>
      </p:sp>
      <p:sp>
        <p:nvSpPr>
          <p:cNvPr id="7" name="Rettangolo 6"/>
          <p:cNvSpPr/>
          <p:nvPr/>
        </p:nvSpPr>
        <p:spPr>
          <a:xfrm>
            <a:off x="9990161" y="6361774"/>
            <a:ext cx="1626359" cy="338554"/>
          </a:xfrm>
          <a:prstGeom prst="rect">
            <a:avLst/>
          </a:prstGeom>
        </p:spPr>
        <p:txBody>
          <a:bodyPr wrap="square">
            <a:spAutoFit/>
          </a:bodyPr>
          <a:lstStyle/>
          <a:p>
            <a:r>
              <a:rPr lang="it-IT" sz="1600" i="1" dirty="0" smtClean="0">
                <a:solidFill>
                  <a:srgbClr val="0D1D51"/>
                </a:solidFill>
              </a:rPr>
              <a:t>Fonte: </a:t>
            </a:r>
            <a:r>
              <a:rPr lang="it-IT" sz="1600" i="1" dirty="0">
                <a:solidFill>
                  <a:srgbClr val="0D1D51"/>
                </a:solidFill>
              </a:rPr>
              <a:t>T</a:t>
            </a:r>
            <a:r>
              <a:rPr lang="it-IT" sz="1600" i="1" dirty="0" smtClean="0">
                <a:solidFill>
                  <a:srgbClr val="0D1D51"/>
                </a:solidFill>
              </a:rPr>
              <a:t>reccani</a:t>
            </a:r>
            <a:endParaRPr lang="it-IT" sz="1600" i="1" dirty="0">
              <a:solidFill>
                <a:srgbClr val="0D1D51"/>
              </a:solidFill>
            </a:endParaRPr>
          </a:p>
        </p:txBody>
      </p:sp>
    </p:spTree>
    <p:extLst>
      <p:ext uri="{BB962C8B-B14F-4D97-AF65-F5344CB8AC3E}">
        <p14:creationId xmlns:p14="http://schemas.microsoft.com/office/powerpoint/2010/main" val="8026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txBox="1">
            <a:spLocks/>
          </p:cNvSpPr>
          <p:nvPr/>
        </p:nvSpPr>
        <p:spPr>
          <a:xfrm>
            <a:off x="6669182" y="2173457"/>
            <a:ext cx="4983708" cy="36262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it-IT" sz="2200" b="1" i="1" cap="none" dirty="0" smtClean="0">
                <a:solidFill>
                  <a:srgbClr val="0D1D51"/>
                </a:solidFill>
              </a:rPr>
              <a:t>Tra </a:t>
            </a:r>
            <a:r>
              <a:rPr lang="it-IT" sz="2200" b="1" i="1" cap="none" dirty="0">
                <a:solidFill>
                  <a:srgbClr val="0D1D51"/>
                </a:solidFill>
              </a:rPr>
              <a:t>il 2004 e il 2024, </a:t>
            </a:r>
            <a:r>
              <a:rPr lang="it-IT" sz="2200" b="1" i="1" cap="none" dirty="0" smtClean="0">
                <a:solidFill>
                  <a:srgbClr val="0D1D51"/>
                </a:solidFill>
              </a:rPr>
              <a:t>i </a:t>
            </a:r>
            <a:r>
              <a:rPr lang="it-IT" sz="2200" b="1" i="1" cap="none" dirty="0">
                <a:solidFill>
                  <a:srgbClr val="0D1D51"/>
                </a:solidFill>
              </a:rPr>
              <a:t>cittadini di 65 anni e più sono aumentati di oltre 3 milioni, superando i 14 milioni di individui (+5,1 punti percentuali rispetto al 2004), con un’incidenza maggiore tra gli over-75.</a:t>
            </a:r>
            <a:endParaRPr lang="it-IT" sz="2200" i="1" cap="none" dirty="0" smtClean="0">
              <a:solidFill>
                <a:srgbClr val="0D1D51"/>
              </a:solidFill>
            </a:endParaRPr>
          </a:p>
        </p:txBody>
      </p:sp>
      <p:sp>
        <p:nvSpPr>
          <p:cNvPr id="6" name="Titolo 1">
            <a:extLst>
              <a:ext uri="{FF2B5EF4-FFF2-40B4-BE49-F238E27FC236}">
                <a16:creationId xmlns:a16="http://schemas.microsoft.com/office/drawing/2014/main" id="{1C63C2D9-0850-4620-BE32-11F44A927662}"/>
              </a:ext>
            </a:extLst>
          </p:cNvPr>
          <p:cNvSpPr txBox="1">
            <a:spLocks/>
          </p:cNvSpPr>
          <p:nvPr/>
        </p:nvSpPr>
        <p:spPr>
          <a:xfrm>
            <a:off x="502290" y="475840"/>
            <a:ext cx="11150600" cy="92033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rgbClr val="0D1D51"/>
                </a:solidFill>
              </a:rPr>
              <a:t>PIRAMIDE DEMOGRAFICA IN ITALIA</a:t>
            </a:r>
            <a:endParaRPr lang="it-IT" sz="2800" b="1" dirty="0">
              <a:solidFill>
                <a:srgbClr val="0D1D51"/>
              </a:solidFill>
            </a:endParaRPr>
          </a:p>
        </p:txBody>
      </p:sp>
      <p:pic>
        <p:nvPicPr>
          <p:cNvPr id="8" name="Immagine 7"/>
          <p:cNvPicPr/>
          <p:nvPr/>
        </p:nvPicPr>
        <p:blipFill>
          <a:blip r:embed="rId3">
            <a:extLst>
              <a:ext uri="{28A0092B-C50C-407E-A947-70E740481C1C}">
                <a14:useLocalDpi xmlns:a14="http://schemas.microsoft.com/office/drawing/2010/main" val="0"/>
              </a:ext>
            </a:extLst>
          </a:blip>
          <a:srcRect/>
          <a:stretch>
            <a:fillRect/>
          </a:stretch>
        </p:blipFill>
        <p:spPr bwMode="auto">
          <a:xfrm>
            <a:off x="286602" y="1337483"/>
            <a:ext cx="5964071" cy="4853509"/>
          </a:xfrm>
          <a:prstGeom prst="rect">
            <a:avLst/>
          </a:prstGeom>
          <a:noFill/>
          <a:ln>
            <a:noFill/>
          </a:ln>
        </p:spPr>
      </p:pic>
    </p:spTree>
    <p:extLst>
      <p:ext uri="{BB962C8B-B14F-4D97-AF65-F5344CB8AC3E}">
        <p14:creationId xmlns:p14="http://schemas.microsoft.com/office/powerpoint/2010/main" val="367949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63C2D9-0850-4620-BE32-11F44A927662}"/>
              </a:ext>
            </a:extLst>
          </p:cNvPr>
          <p:cNvSpPr>
            <a:spLocks noGrp="1"/>
          </p:cNvSpPr>
          <p:nvPr>
            <p:ph type="title"/>
          </p:nvPr>
        </p:nvSpPr>
        <p:spPr/>
        <p:txBody>
          <a:bodyPr rtlCol="0"/>
          <a:lstStyle/>
          <a:p>
            <a:pPr rtl="0"/>
            <a:r>
              <a:rPr lang="it-IT" sz="2800" dirty="0" smtClean="0">
                <a:solidFill>
                  <a:srgbClr val="0D1D51"/>
                </a:solidFill>
              </a:rPr>
              <a:t>ALCUNE EVIDENZE</a:t>
            </a:r>
            <a:endParaRPr lang="it-IT" sz="2800" dirty="0">
              <a:solidFill>
                <a:srgbClr val="0D1D51"/>
              </a:solidFill>
            </a:endParaRPr>
          </a:p>
        </p:txBody>
      </p:sp>
      <p:sp>
        <p:nvSpPr>
          <p:cNvPr id="3" name="Segnaposto contenuto 2">
            <a:extLst>
              <a:ext uri="{FF2B5EF4-FFF2-40B4-BE49-F238E27FC236}">
                <a16:creationId xmlns:a16="http://schemas.microsoft.com/office/drawing/2014/main" id="{65015163-D5FD-4849-978B-77883FAF7928}"/>
              </a:ext>
            </a:extLst>
          </p:cNvPr>
          <p:cNvSpPr>
            <a:spLocks noGrp="1"/>
          </p:cNvSpPr>
          <p:nvPr>
            <p:ph idx="1"/>
          </p:nvPr>
        </p:nvSpPr>
        <p:spPr>
          <a:xfrm>
            <a:off x="680933" y="2793883"/>
            <a:ext cx="4182011" cy="2846648"/>
          </a:xfrm>
        </p:spPr>
        <p:txBody>
          <a:bodyPr rtlCol="0"/>
          <a:lstStyle/>
          <a:p>
            <a:pPr algn="just"/>
            <a:r>
              <a:rPr lang="it-IT" sz="2000" dirty="0">
                <a:solidFill>
                  <a:srgbClr val="002060"/>
                </a:solidFill>
                <a:cs typeface="Arial" charset="0"/>
              </a:rPr>
              <a:t>Al 1° gennaio 2024, quasi un quarto dei residenti ha 65 anni o più, una quota che è circa il doppio rispetto a quella dei giovani sotto i 15 anni. </a:t>
            </a:r>
          </a:p>
          <a:p>
            <a:pPr algn="ctr"/>
            <a:endParaRPr lang="it-IT" sz="2000" dirty="0">
              <a:solidFill>
                <a:srgbClr val="002060"/>
              </a:solidFill>
              <a:cs typeface="Arial" charset="0"/>
            </a:endParaRPr>
          </a:p>
          <a:p>
            <a:pPr algn="ctr"/>
            <a:r>
              <a:rPr lang="it-IT" sz="2400" b="1" i="1" dirty="0">
                <a:solidFill>
                  <a:srgbClr val="0D1D51"/>
                </a:solidFill>
                <a:cs typeface="Arial" charset="0"/>
              </a:rPr>
              <a:t>Entro il 2050, si stima che il numero di over-65 anni sarà 3 volte superiore a quello dei giovani sotto i 15 </a:t>
            </a:r>
            <a:r>
              <a:rPr lang="it-IT" sz="2400" b="1" i="1" dirty="0" smtClean="0">
                <a:solidFill>
                  <a:srgbClr val="0D1D51"/>
                </a:solidFill>
                <a:cs typeface="Arial" charset="0"/>
              </a:rPr>
              <a:t>anni.</a:t>
            </a:r>
            <a:endParaRPr lang="it-IT" sz="2000" dirty="0"/>
          </a:p>
        </p:txBody>
      </p:sp>
      <p:sp>
        <p:nvSpPr>
          <p:cNvPr id="4" name="Segnaposto numero diapositiva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rtlCol="0"/>
          <a:lstStyle/>
          <a:p>
            <a:pPr rtl="0"/>
            <a:fld id="{9EC71654-96A5-4280-94F3-931C61A9F92C}" type="slidenum">
              <a:rPr lang="it-IT" smtClean="0"/>
              <a:pPr rtl="0"/>
              <a:t>7</a:t>
            </a:fld>
            <a:endParaRPr lang="it-IT" dirty="0"/>
          </a:p>
        </p:txBody>
      </p:sp>
      <p:sp>
        <p:nvSpPr>
          <p:cNvPr id="5" name="Segnaposto contenuto 4">
            <a:extLst>
              <a:ext uri="{FF2B5EF4-FFF2-40B4-BE49-F238E27FC236}">
                <a16:creationId xmlns:a16="http://schemas.microsoft.com/office/drawing/2014/main" id="{93A6F33C-3AFE-474E-AC15-C00F368C3C6A}"/>
              </a:ext>
            </a:extLst>
          </p:cNvPr>
          <p:cNvSpPr>
            <a:spLocks noGrp="1"/>
          </p:cNvSpPr>
          <p:nvPr>
            <p:ph idx="15"/>
          </p:nvPr>
        </p:nvSpPr>
        <p:spPr>
          <a:xfrm>
            <a:off x="188685" y="1903728"/>
            <a:ext cx="4862944" cy="495389"/>
          </a:xfrm>
        </p:spPr>
        <p:txBody>
          <a:bodyPr rtlCol="0"/>
          <a:lstStyle/>
          <a:p>
            <a:r>
              <a:rPr lang="it-IT" dirty="0"/>
              <a:t>L’allungamento della vita e la riduzione della natalità </a:t>
            </a:r>
            <a:r>
              <a:rPr lang="it-IT" dirty="0" smtClean="0"/>
              <a:t>sono…</a:t>
            </a:r>
            <a:endParaRPr lang="it-IT" dirty="0"/>
          </a:p>
        </p:txBody>
      </p:sp>
      <p:sp>
        <p:nvSpPr>
          <p:cNvPr id="8" name="Segnaposto contenuto 7">
            <a:extLst>
              <a:ext uri="{FF2B5EF4-FFF2-40B4-BE49-F238E27FC236}">
                <a16:creationId xmlns:a16="http://schemas.microsoft.com/office/drawing/2014/main" id="{C8438480-8B6F-44E5-A602-6240C1B85FB3}"/>
              </a:ext>
            </a:extLst>
          </p:cNvPr>
          <p:cNvSpPr>
            <a:spLocks noGrp="1"/>
          </p:cNvSpPr>
          <p:nvPr>
            <p:ph idx="19"/>
          </p:nvPr>
        </p:nvSpPr>
        <p:spPr>
          <a:xfrm>
            <a:off x="7200048" y="3016216"/>
            <a:ext cx="4345957" cy="1800433"/>
          </a:xfrm>
        </p:spPr>
        <p:txBody>
          <a:bodyPr rtlCol="0"/>
          <a:lstStyle/>
          <a:p>
            <a:pPr algn="ctr"/>
            <a:r>
              <a:rPr lang="it-IT" sz="2400" b="1" dirty="0">
                <a:solidFill>
                  <a:srgbClr val="0D1D51"/>
                </a:solidFill>
              </a:rPr>
              <a:t>Dagli attuali 59 milioni di abitanti, si prevede che il Paese scenderà a 54,8 milioni nel 2050 fino a 46,1 milioni nel </a:t>
            </a:r>
            <a:r>
              <a:rPr lang="it-IT" sz="2400" b="1" dirty="0" smtClean="0">
                <a:solidFill>
                  <a:srgbClr val="0D1D51"/>
                </a:solidFill>
              </a:rPr>
              <a:t>2080</a:t>
            </a:r>
            <a:r>
              <a:rPr lang="it-IT" sz="2400" b="1" dirty="0" smtClean="0">
                <a:solidFill>
                  <a:srgbClr val="002060"/>
                </a:solidFill>
                <a:cs typeface="Arial" charset="0"/>
              </a:rPr>
              <a:t>.</a:t>
            </a:r>
          </a:p>
          <a:p>
            <a:pPr algn="ctr"/>
            <a:endParaRPr lang="it-IT" sz="2400" b="1" dirty="0">
              <a:solidFill>
                <a:srgbClr val="002060"/>
              </a:solidFill>
              <a:cs typeface="Arial" charset="0"/>
            </a:endParaRPr>
          </a:p>
          <a:p>
            <a:pPr algn="ctr"/>
            <a:r>
              <a:rPr lang="it-IT" sz="2000" dirty="0">
                <a:solidFill>
                  <a:srgbClr val="002060"/>
                </a:solidFill>
              </a:rPr>
              <a:t>Questa riduzione sarà influenzata da un bilancio demografico </a:t>
            </a:r>
            <a:r>
              <a:rPr lang="it-IT" sz="2000" dirty="0" smtClean="0">
                <a:solidFill>
                  <a:srgbClr val="002060"/>
                </a:solidFill>
              </a:rPr>
              <a:t>negativo</a:t>
            </a:r>
            <a:r>
              <a:rPr lang="it-IT" sz="2000" dirty="0">
                <a:solidFill>
                  <a:srgbClr val="002060"/>
                </a:solidFill>
                <a:cs typeface="Arial" charset="0"/>
              </a:rPr>
              <a:t>.</a:t>
            </a:r>
            <a:endParaRPr lang="it-IT" sz="2000" dirty="0" smtClean="0">
              <a:solidFill>
                <a:srgbClr val="002060"/>
              </a:solidFill>
              <a:cs typeface="Arial" charset="0"/>
            </a:endParaRPr>
          </a:p>
          <a:p>
            <a:pPr algn="ctr"/>
            <a:endParaRPr lang="it-IT" sz="2000" dirty="0">
              <a:solidFill>
                <a:srgbClr val="002060"/>
              </a:solidFill>
              <a:cs typeface="Arial" charset="0"/>
            </a:endParaRPr>
          </a:p>
          <a:p>
            <a:pPr algn="ctr"/>
            <a:endParaRPr lang="it-IT" sz="2000" dirty="0" smtClean="0">
              <a:solidFill>
                <a:srgbClr val="002060"/>
              </a:solidFill>
              <a:cs typeface="Arial" charset="0"/>
            </a:endParaRPr>
          </a:p>
        </p:txBody>
      </p:sp>
      <p:sp>
        <p:nvSpPr>
          <p:cNvPr id="9" name="Segnaposto contenuto 8">
            <a:extLst>
              <a:ext uri="{FF2B5EF4-FFF2-40B4-BE49-F238E27FC236}">
                <a16:creationId xmlns:a16="http://schemas.microsoft.com/office/drawing/2014/main" id="{A1EE8A19-6968-4C81-B180-20FEF61ADEE1}"/>
              </a:ext>
            </a:extLst>
          </p:cNvPr>
          <p:cNvSpPr>
            <a:spLocks noGrp="1"/>
          </p:cNvSpPr>
          <p:nvPr>
            <p:ph idx="20"/>
          </p:nvPr>
        </p:nvSpPr>
        <p:spPr>
          <a:xfrm>
            <a:off x="7475709" y="4963450"/>
            <a:ext cx="4561616" cy="495389"/>
          </a:xfrm>
        </p:spPr>
        <p:txBody>
          <a:bodyPr rtlCol="0"/>
          <a:lstStyle/>
          <a:p>
            <a:r>
              <a:rPr lang="it-IT" dirty="0"/>
              <a:t>... </a:t>
            </a:r>
            <a:r>
              <a:rPr lang="it-IT" dirty="0" smtClean="0"/>
              <a:t>TRA I principali </a:t>
            </a:r>
            <a:r>
              <a:rPr lang="it-IT" dirty="0"/>
              <a:t>fattori che hanno contribuito all’invecchiamento della </a:t>
            </a:r>
            <a:r>
              <a:rPr lang="it-IT" dirty="0" smtClean="0"/>
              <a:t>popolazione</a:t>
            </a:r>
            <a:endParaRPr lang="it-IT" dirty="0"/>
          </a:p>
        </p:txBody>
      </p:sp>
      <p:sp>
        <p:nvSpPr>
          <p:cNvPr id="11" name="Rettangolo 10"/>
          <p:cNvSpPr/>
          <p:nvPr/>
        </p:nvSpPr>
        <p:spPr>
          <a:xfrm>
            <a:off x="9756517" y="6373918"/>
            <a:ext cx="1143054" cy="351008"/>
          </a:xfrm>
          <a:prstGeom prst="rect">
            <a:avLst/>
          </a:prstGeom>
        </p:spPr>
        <p:txBody>
          <a:bodyPr wrap="square">
            <a:spAutoFit/>
          </a:bodyPr>
          <a:lstStyle/>
          <a:p>
            <a:r>
              <a:rPr lang="it-IT" sz="1600" i="1" dirty="0" smtClean="0">
                <a:solidFill>
                  <a:srgbClr val="0D1D51"/>
                </a:solidFill>
              </a:rPr>
              <a:t>Fonte: Istat </a:t>
            </a:r>
            <a:endParaRPr lang="it-IT" sz="1600" i="1" dirty="0">
              <a:solidFill>
                <a:srgbClr val="0D1D51"/>
              </a:solidFill>
            </a:endParaRPr>
          </a:p>
        </p:txBody>
      </p:sp>
    </p:spTree>
    <p:extLst>
      <p:ext uri="{BB962C8B-B14F-4D97-AF65-F5344CB8AC3E}">
        <p14:creationId xmlns:p14="http://schemas.microsoft.com/office/powerpoint/2010/main" val="18407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txBox="1">
            <a:spLocks/>
          </p:cNvSpPr>
          <p:nvPr/>
        </p:nvSpPr>
        <p:spPr>
          <a:xfrm>
            <a:off x="6077590" y="4685898"/>
            <a:ext cx="5372882" cy="3439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endParaRPr lang="it-IT" sz="2200" b="1" i="1" cap="none" dirty="0" smtClean="0">
              <a:solidFill>
                <a:srgbClr val="0D1D51"/>
              </a:solidFill>
            </a:endParaRPr>
          </a:p>
        </p:txBody>
      </p:sp>
      <p:sp>
        <p:nvSpPr>
          <p:cNvPr id="6" name="Titolo 1">
            <a:extLst>
              <a:ext uri="{FF2B5EF4-FFF2-40B4-BE49-F238E27FC236}">
                <a16:creationId xmlns:a16="http://schemas.microsoft.com/office/drawing/2014/main" id="{1C63C2D9-0850-4620-BE32-11F44A927662}"/>
              </a:ext>
            </a:extLst>
          </p:cNvPr>
          <p:cNvSpPr txBox="1">
            <a:spLocks/>
          </p:cNvSpPr>
          <p:nvPr/>
        </p:nvSpPr>
        <p:spPr>
          <a:xfrm>
            <a:off x="406754" y="339360"/>
            <a:ext cx="11150600" cy="920336"/>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rgbClr val="0D1D51"/>
                </a:solidFill>
              </a:rPr>
              <a:t>TASSO DI NATALITÀ E NUMERO DI FIGLI PER DONNA</a:t>
            </a:r>
            <a:endParaRPr lang="it-IT" sz="2800" b="1" dirty="0">
              <a:solidFill>
                <a:srgbClr val="0D1D51"/>
              </a:solidFill>
            </a:endParaRPr>
          </a:p>
        </p:txBody>
      </p:sp>
      <p:pic>
        <p:nvPicPr>
          <p:cNvPr id="3" name="Immagine 2"/>
          <p:cNvPicPr>
            <a:picLocks noChangeAspect="1"/>
          </p:cNvPicPr>
          <p:nvPr/>
        </p:nvPicPr>
        <p:blipFill>
          <a:blip r:embed="rId3"/>
          <a:stretch>
            <a:fillRect/>
          </a:stretch>
        </p:blipFill>
        <p:spPr>
          <a:xfrm>
            <a:off x="247933" y="1816822"/>
            <a:ext cx="7585364" cy="3567545"/>
          </a:xfrm>
          <a:prstGeom prst="rect">
            <a:avLst/>
          </a:prstGeom>
        </p:spPr>
      </p:pic>
      <p:sp>
        <p:nvSpPr>
          <p:cNvPr id="9" name="Segnaposto contenuto 4"/>
          <p:cNvSpPr txBox="1">
            <a:spLocks/>
          </p:cNvSpPr>
          <p:nvPr/>
        </p:nvSpPr>
        <p:spPr>
          <a:xfrm>
            <a:off x="7846945" y="1137482"/>
            <a:ext cx="3855582" cy="3439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it-IT" sz="2200" b="1" i="1" cap="none" dirty="0">
                <a:solidFill>
                  <a:srgbClr val="0D1D51"/>
                </a:solidFill>
              </a:rPr>
              <a:t>Nel 2023, con appena 379.000 nascite, l’Italia ha registrato l’ennesimo minimo storico, l’undicesimo consecutivo a partire dal 2013</a:t>
            </a:r>
            <a:r>
              <a:rPr lang="it-IT" sz="2200" b="1" i="1" cap="none" dirty="0" smtClean="0">
                <a:solidFill>
                  <a:srgbClr val="0D1D51"/>
                </a:solidFill>
              </a:rPr>
              <a:t>.</a:t>
            </a:r>
          </a:p>
          <a:p>
            <a:pPr algn="just">
              <a:lnSpc>
                <a:spcPct val="150000"/>
              </a:lnSpc>
            </a:pPr>
            <a:r>
              <a:rPr lang="it-IT" sz="2200" b="1" i="1" cap="none" dirty="0" smtClean="0">
                <a:solidFill>
                  <a:srgbClr val="0D1D51"/>
                </a:solidFill>
              </a:rPr>
              <a:t>Il </a:t>
            </a:r>
            <a:r>
              <a:rPr lang="it-IT" sz="2200" b="1" i="1" u="sng" cap="none" dirty="0">
                <a:solidFill>
                  <a:srgbClr val="0D1D51"/>
                </a:solidFill>
              </a:rPr>
              <a:t>numero medio di figli</a:t>
            </a:r>
            <a:r>
              <a:rPr lang="it-IT" sz="2200" b="1" i="1" cap="none" dirty="0">
                <a:solidFill>
                  <a:srgbClr val="0D1D51"/>
                </a:solidFill>
              </a:rPr>
              <a:t> per donna è così diminuito da 1,24 nel 2022 a </a:t>
            </a:r>
            <a:r>
              <a:rPr lang="it-IT" sz="2200" b="1" i="1" u="sng" cap="none" dirty="0">
                <a:solidFill>
                  <a:srgbClr val="0D1D51"/>
                </a:solidFill>
              </a:rPr>
              <a:t>1,20 nel 2023</a:t>
            </a:r>
            <a:r>
              <a:rPr lang="it-IT" sz="2200" b="1" i="1" cap="none" dirty="0">
                <a:solidFill>
                  <a:srgbClr val="0D1D51"/>
                </a:solidFill>
              </a:rPr>
              <a:t>, avvicinandosi al minimo storico di 1,19 figli registrato nel 1995.</a:t>
            </a:r>
          </a:p>
          <a:p>
            <a:pPr algn="just">
              <a:lnSpc>
                <a:spcPct val="150000"/>
              </a:lnSpc>
            </a:pPr>
            <a:endParaRPr lang="it-IT" sz="2200" b="1" i="1" cap="none" dirty="0" smtClean="0">
              <a:solidFill>
                <a:srgbClr val="0D1D51"/>
              </a:solidFill>
            </a:endParaRPr>
          </a:p>
        </p:txBody>
      </p:sp>
    </p:spTree>
    <p:extLst>
      <p:ext uri="{BB962C8B-B14F-4D97-AF65-F5344CB8AC3E}">
        <p14:creationId xmlns:p14="http://schemas.microsoft.com/office/powerpoint/2010/main" val="323864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A9A18-93E0-4615-B7AA-B8C8FBB14464}"/>
              </a:ext>
            </a:extLst>
          </p:cNvPr>
          <p:cNvSpPr>
            <a:spLocks noGrp="1"/>
          </p:cNvSpPr>
          <p:nvPr>
            <p:ph type="title"/>
          </p:nvPr>
        </p:nvSpPr>
        <p:spPr>
          <a:xfrm>
            <a:off x="311218" y="404059"/>
            <a:ext cx="5857566" cy="1325563"/>
          </a:xfrm>
        </p:spPr>
        <p:txBody>
          <a:bodyPr rtlCol="0"/>
          <a:lstStyle/>
          <a:p>
            <a:pPr rtl="0"/>
            <a:r>
              <a:rPr lang="it-IT" sz="2800" dirty="0" smtClean="0">
                <a:solidFill>
                  <a:srgbClr val="0D1D51"/>
                </a:solidFill>
              </a:rPr>
              <a:t>Per quanto riguarda la salute</a:t>
            </a:r>
            <a:r>
              <a:rPr lang="it-IT" dirty="0">
                <a:solidFill>
                  <a:srgbClr val="0D1D51"/>
                </a:solidFill>
              </a:rPr>
              <a:t/>
            </a:r>
            <a:br>
              <a:rPr lang="it-IT" dirty="0">
                <a:solidFill>
                  <a:srgbClr val="0D1D51"/>
                </a:solidFill>
              </a:rPr>
            </a:br>
            <a:endParaRPr lang="it-IT" dirty="0">
              <a:solidFill>
                <a:srgbClr val="0D1D51"/>
              </a:solidFill>
            </a:endParaRPr>
          </a:p>
        </p:txBody>
      </p:sp>
      <p:sp>
        <p:nvSpPr>
          <p:cNvPr id="3" name="Segnaposto contenuto 2">
            <a:extLst>
              <a:ext uri="{FF2B5EF4-FFF2-40B4-BE49-F238E27FC236}">
                <a16:creationId xmlns:a16="http://schemas.microsoft.com/office/drawing/2014/main" id="{B91B32C0-5E61-447F-9557-57AF415D6FE9}"/>
              </a:ext>
            </a:extLst>
          </p:cNvPr>
          <p:cNvSpPr>
            <a:spLocks noGrp="1"/>
          </p:cNvSpPr>
          <p:nvPr>
            <p:ph idx="1"/>
          </p:nvPr>
        </p:nvSpPr>
        <p:spPr>
          <a:xfrm>
            <a:off x="406754" y="1317230"/>
            <a:ext cx="5325306" cy="4351338"/>
          </a:xfrm>
        </p:spPr>
        <p:txBody>
          <a:bodyPr rtlCol="0"/>
          <a:lstStyle/>
          <a:p>
            <a:pPr>
              <a:lnSpc>
                <a:spcPct val="150000"/>
              </a:lnSpc>
              <a:buFont typeface="Wingdings" panose="05000000000000000000" pitchFamily="2" charset="2"/>
              <a:buChar char="§"/>
            </a:pPr>
            <a:r>
              <a:rPr lang="it-IT" sz="2000" dirty="0">
                <a:solidFill>
                  <a:srgbClr val="0D1D51"/>
                </a:solidFill>
              </a:rPr>
              <a:t>1 over-65 su 4 soffre di problemi sensoriali, come disturbi della vista, dell’udito o della </a:t>
            </a:r>
            <a:r>
              <a:rPr lang="it-IT" sz="2000" dirty="0" smtClean="0">
                <a:solidFill>
                  <a:srgbClr val="0D1D51"/>
                </a:solidFill>
              </a:rPr>
              <a:t>masticazione, </a:t>
            </a:r>
            <a:r>
              <a:rPr lang="it-IT" sz="2000" dirty="0">
                <a:solidFill>
                  <a:srgbClr val="0D1D51"/>
                </a:solidFill>
              </a:rPr>
              <a:t>che non vengono completamente risolti nemmeno con l’uso di ausili come occhiali, apparecchi acustici o protesi dentarie</a:t>
            </a:r>
            <a:r>
              <a:rPr lang="it-IT" sz="2000" dirty="0" smtClean="0">
                <a:solidFill>
                  <a:srgbClr val="0D1D51"/>
                </a:solidFill>
              </a:rPr>
              <a:t>.</a:t>
            </a:r>
          </a:p>
          <a:p>
            <a:pPr>
              <a:lnSpc>
                <a:spcPct val="150000"/>
              </a:lnSpc>
              <a:buFont typeface="Wingdings" panose="05000000000000000000" pitchFamily="2" charset="2"/>
              <a:buChar char="§"/>
            </a:pPr>
            <a:r>
              <a:rPr lang="it-IT" sz="2000" dirty="0" smtClean="0">
                <a:solidFill>
                  <a:srgbClr val="0D1D51"/>
                </a:solidFill>
              </a:rPr>
              <a:t>Le </a:t>
            </a:r>
            <a:r>
              <a:rPr lang="it-IT" sz="2000" dirty="0">
                <a:solidFill>
                  <a:srgbClr val="0D1D51"/>
                </a:solidFill>
              </a:rPr>
              <a:t>malattie muscoloscheletriche sono un gruppo vario di patologie a carico dell’apparato osteoarticolare, tra le principali cause di dolore cronico e disabilità nel mondo.</a:t>
            </a:r>
          </a:p>
          <a:p>
            <a:pPr>
              <a:lnSpc>
                <a:spcPct val="150000"/>
              </a:lnSpc>
              <a:buFont typeface="Wingdings" panose="05000000000000000000" pitchFamily="2" charset="2"/>
              <a:buChar char="§"/>
            </a:pPr>
            <a:endParaRPr lang="it-IT" sz="2000" dirty="0">
              <a:solidFill>
                <a:srgbClr val="0D1D51"/>
              </a:solidFill>
            </a:endParaRPr>
          </a:p>
          <a:p>
            <a:pPr rtl="0">
              <a:lnSpc>
                <a:spcPct val="150000"/>
              </a:lnSpc>
              <a:buFont typeface="Wingdings" panose="05000000000000000000" pitchFamily="2" charset="2"/>
              <a:buChar char="§"/>
            </a:pPr>
            <a:endParaRPr lang="it-IT" dirty="0">
              <a:solidFill>
                <a:srgbClr val="0D1D51"/>
              </a:solidFill>
            </a:endParaRPr>
          </a:p>
          <a:p>
            <a:pPr rtl="0">
              <a:lnSpc>
                <a:spcPct val="150000"/>
              </a:lnSpc>
              <a:buFont typeface="Wingdings" panose="05000000000000000000" pitchFamily="2" charset="2"/>
              <a:buChar char="§"/>
            </a:pPr>
            <a:endParaRPr lang="it-IT" dirty="0">
              <a:solidFill>
                <a:srgbClr val="0D1D51"/>
              </a:solidFill>
            </a:endParaRPr>
          </a:p>
        </p:txBody>
      </p:sp>
      <p:sp>
        <p:nvSpPr>
          <p:cNvPr id="4" name="Segnaposto numero diapositiva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it-IT" smtClean="0"/>
              <a:pPr rtl="0"/>
              <a:t>9</a:t>
            </a:fld>
            <a:endParaRPr lang="it-IT" dirty="0"/>
          </a:p>
        </p:txBody>
      </p:sp>
      <p:sp>
        <p:nvSpPr>
          <p:cNvPr id="6" name="Rettangolo 5"/>
          <p:cNvSpPr/>
          <p:nvPr/>
        </p:nvSpPr>
        <p:spPr>
          <a:xfrm>
            <a:off x="286603" y="6445894"/>
            <a:ext cx="6619164" cy="261610"/>
          </a:xfrm>
          <a:prstGeom prst="rect">
            <a:avLst/>
          </a:prstGeom>
        </p:spPr>
        <p:txBody>
          <a:bodyPr wrap="square">
            <a:spAutoFit/>
          </a:bodyPr>
          <a:lstStyle/>
          <a:p>
            <a:r>
              <a:rPr lang="it-IT" sz="1100" i="1" dirty="0" smtClean="0">
                <a:solidFill>
                  <a:srgbClr val="0D1D51"/>
                </a:solidFill>
              </a:rPr>
              <a:t>Per approfondimenti si veda The </a:t>
            </a:r>
            <a:r>
              <a:rPr lang="it-IT" sz="1100" i="1" dirty="0" err="1" smtClean="0">
                <a:solidFill>
                  <a:srgbClr val="0D1D51"/>
                </a:solidFill>
              </a:rPr>
              <a:t>European</a:t>
            </a:r>
            <a:r>
              <a:rPr lang="it-IT" sz="1100" i="1" dirty="0" smtClean="0">
                <a:solidFill>
                  <a:srgbClr val="0D1D51"/>
                </a:solidFill>
              </a:rPr>
              <a:t> House Ambrosetti, Meridiano Sanità, 2024</a:t>
            </a:r>
            <a:endParaRPr lang="it-IT" sz="1100" i="1" dirty="0">
              <a:solidFill>
                <a:srgbClr val="0D1D51"/>
              </a:solidFill>
            </a:endParaRPr>
          </a:p>
        </p:txBody>
      </p:sp>
      <p:pic>
        <p:nvPicPr>
          <p:cNvPr id="8" name="Segnaposto immagine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72419" y="1605743"/>
            <a:ext cx="3650433" cy="3650433"/>
          </a:xfrm>
        </p:spPr>
      </p:pic>
    </p:spTree>
    <p:extLst>
      <p:ext uri="{BB962C8B-B14F-4D97-AF65-F5344CB8AC3E}">
        <p14:creationId xmlns:p14="http://schemas.microsoft.com/office/powerpoint/2010/main" val="14936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34_TF34076243" id="{8D25DEF9-14AB-4658-AEE9-E2A85E71F056}" vid="{5DF5FB86-660A-4A10-82D0-5D2FF65C2123}"/>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9797F-2510-4681-A59B-FCD8F3733FE0}">
  <ds:schemaRefs>
    <ds:schemaRef ds:uri="http://purl.org/dc/terms/"/>
    <ds:schemaRef ds:uri="http://purl.org/dc/elements/1.1/"/>
    <ds:schemaRef ds:uri="http://schemas.microsoft.com/office/2006/documentManagement/types"/>
    <ds:schemaRef ds:uri="http://purl.org/dc/dcmitype/"/>
    <ds:schemaRef ds:uri="71af3243-3dd4-4a8d-8c0d-dd76da1f02a5"/>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4C31332-3081-4BD9-AD6F-078B4521F357}">
  <ds:schemaRefs>
    <ds:schemaRef ds:uri="http://schemas.microsoft.com/sharepoint/v3/contenttype/forms"/>
  </ds:schemaRefs>
</ds:datastoreItem>
</file>

<file path=customXml/itemProps3.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con sfere blu</Template>
  <TotalTime>0</TotalTime>
  <Words>1303</Words>
  <Application>Microsoft Office PowerPoint</Application>
  <PresentationFormat>Widescreen</PresentationFormat>
  <Paragraphs>146</Paragraphs>
  <Slides>23</Slides>
  <Notes>23</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23</vt:i4>
      </vt:variant>
    </vt:vector>
  </HeadingPairs>
  <TitlesOfParts>
    <vt:vector size="32" baseType="lpstr">
      <vt:lpstr>Arial</vt:lpstr>
      <vt:lpstr>Calibri</vt:lpstr>
      <vt:lpstr>Calibri Light</vt:lpstr>
      <vt:lpstr>Corbel</vt:lpstr>
      <vt:lpstr>Poppins</vt:lpstr>
      <vt:lpstr>Times New Roman</vt:lpstr>
      <vt:lpstr>Wingdings</vt:lpstr>
      <vt:lpstr>Tema di Office</vt:lpstr>
      <vt:lpstr>Personalizza struttura</vt:lpstr>
      <vt:lpstr>  Tradizione e innovazione:  quando gli antipodi creano valore  "Crescere" creando valore </vt:lpstr>
      <vt:lpstr>Presentazione standard di PowerPoint</vt:lpstr>
      <vt:lpstr>Presentazione standard di PowerPoint</vt:lpstr>
      <vt:lpstr>Presentazione standard di PowerPoint</vt:lpstr>
      <vt:lpstr>Presentazione standard di PowerPoint</vt:lpstr>
      <vt:lpstr>Presentazione standard di PowerPoint</vt:lpstr>
      <vt:lpstr>ALCUNE EVIDENZE</vt:lpstr>
      <vt:lpstr>Presentazione standard di PowerPoint</vt:lpstr>
      <vt:lpstr>Per quanto riguarda la salute </vt:lpstr>
      <vt:lpstr>Per quanto riguarda la salute </vt:lpstr>
      <vt:lpstr>Per quanto riguarda la salute </vt:lpstr>
      <vt:lpstr>Le malattie neurodegenerative </vt:lpstr>
      <vt:lpstr>Le malattie neurodegenerative </vt:lpstr>
      <vt:lpstr>Presentazione standard di PowerPoint</vt:lpstr>
      <vt:lpstr>LA NON AUTOSUFFICIENZA… …COMPORTA DELLE SCELTE  </vt:lpstr>
      <vt:lpstr>Alcuni importi</vt:lpstr>
      <vt:lpstr>La pianificazione finanziaria</vt:lpstr>
      <vt:lpstr>Presentazione standard di PowerPoint</vt:lpstr>
      <vt:lpstr>La Silver economy</vt:lpstr>
      <vt:lpstr>LA CREAZIONE DI VALORE</vt:lpstr>
      <vt:lpstr>LA CREAZIONE DI VALORE</vt:lpstr>
      <vt:lpstr>LA CREAZIONE DI VALORE</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2021-03-30T16:01:37Z</dcterms:created>
  <dcterms:modified xsi:type="dcterms:W3CDTF">2025-04-15T08:57:16Z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