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7" r:id="rId5"/>
    <p:sldId id="482" r:id="rId6"/>
    <p:sldId id="479" r:id="rId7"/>
    <p:sldId id="516" r:id="rId8"/>
    <p:sldId id="517" r:id="rId9"/>
    <p:sldId id="514" r:id="rId10"/>
    <p:sldId id="515" r:id="rId11"/>
    <p:sldId id="519" r:id="rId12"/>
    <p:sldId id="522" r:id="rId13"/>
    <p:sldId id="524" r:id="rId14"/>
    <p:sldId id="525" r:id="rId15"/>
    <p:sldId id="520" r:id="rId1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lisa Guida" initials="MG" lastIdx="4" clrIdx="0">
    <p:extLst>
      <p:ext uri="{19B8F6BF-5375-455C-9EA6-DF929625EA0E}">
        <p15:presenceInfo xmlns:p15="http://schemas.microsoft.com/office/powerpoint/2012/main" userId="S-1-5-21-402527280-1485993379-934288641-15430" providerId="AD"/>
      </p:ext>
    </p:extLst>
  </p:cmAuthor>
  <p:cmAuthor id="2" name="Stefano Marucci" initials="SM" lastIdx="1" clrIdx="1">
    <p:extLst>
      <p:ext uri="{19B8F6BF-5375-455C-9EA6-DF929625EA0E}">
        <p15:presenceInfo xmlns:p15="http://schemas.microsoft.com/office/powerpoint/2012/main" userId="S-1-5-21-402527280-1485993379-934288641-41485" providerId="AD"/>
      </p:ext>
    </p:extLst>
  </p:cmAuthor>
  <p:cmAuthor id="3" name="Alessandra Staderini" initials="ST" lastIdx="0" clrIdx="2">
    <p:extLst>
      <p:ext uri="{19B8F6BF-5375-455C-9EA6-DF929625EA0E}">
        <p15:presenceInfo xmlns:p15="http://schemas.microsoft.com/office/powerpoint/2012/main" userId="Alessandra Staderini" providerId="None"/>
      </p:ext>
    </p:extLst>
  </p:cmAuthor>
  <p:cmAuthor id="4" name="LOFFREDO RAFFAELE" initials="LR" lastIdx="16" clrIdx="3">
    <p:extLst>
      <p:ext uri="{19B8F6BF-5375-455C-9EA6-DF929625EA0E}">
        <p15:presenceInfo xmlns:p15="http://schemas.microsoft.com/office/powerpoint/2012/main" userId="LOFFREDO RAFFAELE" providerId="None"/>
      </p:ext>
    </p:extLst>
  </p:cmAuthor>
  <p:cmAuthor id="5" name="Ludovica Galotto" initials="LG" lastIdx="1" clrIdx="4">
    <p:extLst>
      <p:ext uri="{19B8F6BF-5375-455C-9EA6-DF929625EA0E}">
        <p15:presenceInfo xmlns:p15="http://schemas.microsoft.com/office/powerpoint/2012/main" userId="Ludovica Galotto" providerId="None"/>
      </p:ext>
    </p:extLst>
  </p:cmAuthor>
  <p:cmAuthor id="6" name="Raffaele Loffredo" initials="RL" lastIdx="3" clrIdx="5">
    <p:extLst>
      <p:ext uri="{19B8F6BF-5375-455C-9EA6-DF929625EA0E}">
        <p15:presenceInfo xmlns:p15="http://schemas.microsoft.com/office/powerpoint/2012/main" userId="Raffaele Loffre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84419" autoAdjust="0"/>
  </p:normalViewPr>
  <p:slideViewPr>
    <p:cSldViewPr snapToGrid="0">
      <p:cViewPr varScale="1">
        <p:scale>
          <a:sx n="97" d="100"/>
          <a:sy n="97" d="100"/>
        </p:scale>
        <p:origin x="126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815967-B337-475E-B9DA-E7ADED24D8B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6B3A3C59-20EA-4E97-B1CF-CC87F4439942}">
      <dgm:prSet phldrT="[Testo]"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L’invecchiamento della popolazione e la ricchezza delle famiglie in Italia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BB1C31C-087C-4F2A-974A-0068CC3A65BF}" type="parTrans" cxnId="{8B0E716D-EC2E-4D03-8F60-3D52FA3B67B4}">
      <dgm:prSet/>
      <dgm:spPr/>
      <dgm:t>
        <a:bodyPr/>
        <a:lstStyle/>
        <a:p>
          <a:endParaRPr lang="it-IT"/>
        </a:p>
      </dgm:t>
    </dgm:pt>
    <dgm:pt modelId="{4EBA2798-301A-4C12-9613-FA77446BE60C}" type="sibTrans" cxnId="{8B0E716D-EC2E-4D03-8F60-3D52FA3B67B4}">
      <dgm:prSet/>
      <dgm:spPr/>
      <dgm:t>
        <a:bodyPr/>
        <a:lstStyle/>
        <a:p>
          <a:endParaRPr lang="it-IT"/>
        </a:p>
      </dgm:t>
    </dgm:pt>
    <dgm:pt modelId="{99168A87-390E-4043-BB4F-0F83EDA7DC8C}">
      <dgm:prSet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Perché l’educazione finanziaria è utile a una popolazione longeva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BCB5B5C8-A44D-4ECF-8F5E-ECB939D68EA6}" type="parTrans" cxnId="{91657F92-9060-44DB-A128-BD606969F265}">
      <dgm:prSet/>
      <dgm:spPr/>
      <dgm:t>
        <a:bodyPr/>
        <a:lstStyle/>
        <a:p>
          <a:endParaRPr lang="it-IT"/>
        </a:p>
      </dgm:t>
    </dgm:pt>
    <dgm:pt modelId="{3BE3CA6F-CEF1-4903-B86D-18C433CDA527}" type="sibTrans" cxnId="{91657F92-9060-44DB-A128-BD606969F265}">
      <dgm:prSet/>
      <dgm:spPr/>
      <dgm:t>
        <a:bodyPr/>
        <a:lstStyle/>
        <a:p>
          <a:endParaRPr lang="it-IT"/>
        </a:p>
      </dgm:t>
    </dgm:pt>
    <dgm:pt modelId="{02A9DED2-D3FC-47BE-A45E-9C47BAAE395E}">
      <dgm:prSet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Le iniziative formative della Banca d’Italia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4FE41FD-1214-4DC9-80A3-9F34B4A79D17}" type="parTrans" cxnId="{9BEA6915-FEFC-4CD2-9126-11145C2DC865}">
      <dgm:prSet/>
      <dgm:spPr/>
      <dgm:t>
        <a:bodyPr/>
        <a:lstStyle/>
        <a:p>
          <a:endParaRPr lang="it-IT"/>
        </a:p>
      </dgm:t>
    </dgm:pt>
    <dgm:pt modelId="{666D7553-1B8F-4EA8-815A-59262AF6A57F}" type="sibTrans" cxnId="{9BEA6915-FEFC-4CD2-9126-11145C2DC865}">
      <dgm:prSet/>
      <dgm:spPr/>
      <dgm:t>
        <a:bodyPr/>
        <a:lstStyle/>
        <a:p>
          <a:endParaRPr lang="it-IT"/>
        </a:p>
      </dgm:t>
    </dgm:pt>
    <dgm:pt modelId="{8454DD8D-F19C-4F57-A3B3-3462FD89732B}" type="pres">
      <dgm:prSet presAssocID="{D9815967-B337-475E-B9DA-E7ADED24D8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D4EF144E-FC40-40D6-A5C0-842CFF18B9C7}" type="pres">
      <dgm:prSet presAssocID="{D9815967-B337-475E-B9DA-E7ADED24D8B4}" presName="Name1" presStyleCnt="0"/>
      <dgm:spPr/>
    </dgm:pt>
    <dgm:pt modelId="{7AC0EDE8-5905-4B10-B077-C5959964DA9D}" type="pres">
      <dgm:prSet presAssocID="{D9815967-B337-475E-B9DA-E7ADED24D8B4}" presName="cycle" presStyleCnt="0"/>
      <dgm:spPr/>
    </dgm:pt>
    <dgm:pt modelId="{95D850FF-AB2D-4DEF-9454-A72578F2543A}" type="pres">
      <dgm:prSet presAssocID="{D9815967-B337-475E-B9DA-E7ADED24D8B4}" presName="srcNode" presStyleLbl="node1" presStyleIdx="0" presStyleCnt="3"/>
      <dgm:spPr/>
    </dgm:pt>
    <dgm:pt modelId="{D3123787-DA4D-49E5-A623-322E990B6F30}" type="pres">
      <dgm:prSet presAssocID="{D9815967-B337-475E-B9DA-E7ADED24D8B4}" presName="conn" presStyleLbl="parChTrans1D2" presStyleIdx="0" presStyleCnt="1"/>
      <dgm:spPr/>
      <dgm:t>
        <a:bodyPr/>
        <a:lstStyle/>
        <a:p>
          <a:endParaRPr lang="it-IT"/>
        </a:p>
      </dgm:t>
    </dgm:pt>
    <dgm:pt modelId="{DA0921DC-1C84-4E08-B6F2-484CB2DCAB05}" type="pres">
      <dgm:prSet presAssocID="{D9815967-B337-475E-B9DA-E7ADED24D8B4}" presName="extraNode" presStyleLbl="node1" presStyleIdx="0" presStyleCnt="3"/>
      <dgm:spPr/>
    </dgm:pt>
    <dgm:pt modelId="{26DA5380-65C8-488A-BBE4-04000A35E4E9}" type="pres">
      <dgm:prSet presAssocID="{D9815967-B337-475E-B9DA-E7ADED24D8B4}" presName="dstNode" presStyleLbl="node1" presStyleIdx="0" presStyleCnt="3"/>
      <dgm:spPr/>
    </dgm:pt>
    <dgm:pt modelId="{CC5911C2-5AFC-49A3-B295-E5EEA7F6E210}" type="pres">
      <dgm:prSet presAssocID="{6B3A3C59-20EA-4E97-B1CF-CC87F443994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E1D733-66C6-45DF-9444-4AA1BCD04C27}" type="pres">
      <dgm:prSet presAssocID="{6B3A3C59-20EA-4E97-B1CF-CC87F4439942}" presName="accent_1" presStyleCnt="0"/>
      <dgm:spPr/>
    </dgm:pt>
    <dgm:pt modelId="{89F46256-D6A4-4E21-9014-22C1132301C2}" type="pres">
      <dgm:prSet presAssocID="{6B3A3C59-20EA-4E97-B1CF-CC87F4439942}" presName="accentRepeatNode" presStyleLbl="solidFgAcc1" presStyleIdx="0" presStyleCnt="3"/>
      <dgm:spPr/>
    </dgm:pt>
    <dgm:pt modelId="{04B7FBE6-761B-42F9-9FBA-AD8C290A14F0}" type="pres">
      <dgm:prSet presAssocID="{99168A87-390E-4043-BB4F-0F83EDA7DC8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161D26-40F9-4B12-A3B4-AE2C880320D3}" type="pres">
      <dgm:prSet presAssocID="{99168A87-390E-4043-BB4F-0F83EDA7DC8C}" presName="accent_2" presStyleCnt="0"/>
      <dgm:spPr/>
    </dgm:pt>
    <dgm:pt modelId="{29240A0A-2538-4136-8ACB-D69071764DD5}" type="pres">
      <dgm:prSet presAssocID="{99168A87-390E-4043-BB4F-0F83EDA7DC8C}" presName="accentRepeatNode" presStyleLbl="solidFgAcc1" presStyleIdx="1" presStyleCnt="3"/>
      <dgm:spPr/>
    </dgm:pt>
    <dgm:pt modelId="{3D0D063E-8A85-4A89-8A63-83C16AB14C43}" type="pres">
      <dgm:prSet presAssocID="{02A9DED2-D3FC-47BE-A45E-9C47BAAE39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6BC6C99-6577-4DAA-8793-64A51EB485E5}" type="pres">
      <dgm:prSet presAssocID="{02A9DED2-D3FC-47BE-A45E-9C47BAAE395E}" presName="accent_3" presStyleCnt="0"/>
      <dgm:spPr/>
    </dgm:pt>
    <dgm:pt modelId="{2D3203F3-3ACC-4476-BD1F-25567857FFE5}" type="pres">
      <dgm:prSet presAssocID="{02A9DED2-D3FC-47BE-A45E-9C47BAAE395E}" presName="accentRepeatNode" presStyleLbl="solidFgAcc1" presStyleIdx="2" presStyleCnt="3"/>
      <dgm:spPr/>
    </dgm:pt>
  </dgm:ptLst>
  <dgm:cxnLst>
    <dgm:cxn modelId="{15F95AB0-17B5-4CA1-9D44-7238053227FE}" type="presOf" srcId="{D9815967-B337-475E-B9DA-E7ADED24D8B4}" destId="{8454DD8D-F19C-4F57-A3B3-3462FD89732B}" srcOrd="0" destOrd="0" presId="urn:microsoft.com/office/officeart/2008/layout/VerticalCurvedList"/>
    <dgm:cxn modelId="{5E121703-5787-4040-A4FC-08C3DEC71F03}" type="presOf" srcId="{02A9DED2-D3FC-47BE-A45E-9C47BAAE395E}" destId="{3D0D063E-8A85-4A89-8A63-83C16AB14C43}" srcOrd="0" destOrd="0" presId="urn:microsoft.com/office/officeart/2008/layout/VerticalCurvedList"/>
    <dgm:cxn modelId="{9BEA6915-FEFC-4CD2-9126-11145C2DC865}" srcId="{D9815967-B337-475E-B9DA-E7ADED24D8B4}" destId="{02A9DED2-D3FC-47BE-A45E-9C47BAAE395E}" srcOrd="2" destOrd="0" parTransId="{64FE41FD-1214-4DC9-80A3-9F34B4A79D17}" sibTransId="{666D7553-1B8F-4EA8-815A-59262AF6A57F}"/>
    <dgm:cxn modelId="{9C8257F2-B1DF-4E2F-A892-7E6626389AC1}" type="presOf" srcId="{6B3A3C59-20EA-4E97-B1CF-CC87F4439942}" destId="{CC5911C2-5AFC-49A3-B295-E5EEA7F6E210}" srcOrd="0" destOrd="0" presId="urn:microsoft.com/office/officeart/2008/layout/VerticalCurvedList"/>
    <dgm:cxn modelId="{8B0E716D-EC2E-4D03-8F60-3D52FA3B67B4}" srcId="{D9815967-B337-475E-B9DA-E7ADED24D8B4}" destId="{6B3A3C59-20EA-4E97-B1CF-CC87F4439942}" srcOrd="0" destOrd="0" parTransId="{6BB1C31C-087C-4F2A-974A-0068CC3A65BF}" sibTransId="{4EBA2798-301A-4C12-9613-FA77446BE60C}"/>
    <dgm:cxn modelId="{AD3EF166-5F95-4764-BE6A-B11197482076}" type="presOf" srcId="{99168A87-390E-4043-BB4F-0F83EDA7DC8C}" destId="{04B7FBE6-761B-42F9-9FBA-AD8C290A14F0}" srcOrd="0" destOrd="0" presId="urn:microsoft.com/office/officeart/2008/layout/VerticalCurvedList"/>
    <dgm:cxn modelId="{9BB5ECA6-F6AE-4D07-9864-C1040A7C5E0A}" type="presOf" srcId="{4EBA2798-301A-4C12-9613-FA77446BE60C}" destId="{D3123787-DA4D-49E5-A623-322E990B6F30}" srcOrd="0" destOrd="0" presId="urn:microsoft.com/office/officeart/2008/layout/VerticalCurvedList"/>
    <dgm:cxn modelId="{91657F92-9060-44DB-A128-BD606969F265}" srcId="{D9815967-B337-475E-B9DA-E7ADED24D8B4}" destId="{99168A87-390E-4043-BB4F-0F83EDA7DC8C}" srcOrd="1" destOrd="0" parTransId="{BCB5B5C8-A44D-4ECF-8F5E-ECB939D68EA6}" sibTransId="{3BE3CA6F-CEF1-4903-B86D-18C433CDA527}"/>
    <dgm:cxn modelId="{F9631AF7-BFB6-4BD3-8C06-E015D4E3D2E7}" type="presParOf" srcId="{8454DD8D-F19C-4F57-A3B3-3462FD89732B}" destId="{D4EF144E-FC40-40D6-A5C0-842CFF18B9C7}" srcOrd="0" destOrd="0" presId="urn:microsoft.com/office/officeart/2008/layout/VerticalCurvedList"/>
    <dgm:cxn modelId="{B23BD357-08AE-46D9-9F57-1FF6A235EF12}" type="presParOf" srcId="{D4EF144E-FC40-40D6-A5C0-842CFF18B9C7}" destId="{7AC0EDE8-5905-4B10-B077-C5959964DA9D}" srcOrd="0" destOrd="0" presId="urn:microsoft.com/office/officeart/2008/layout/VerticalCurvedList"/>
    <dgm:cxn modelId="{56FD761F-562B-489A-BCD3-964DCAAC4685}" type="presParOf" srcId="{7AC0EDE8-5905-4B10-B077-C5959964DA9D}" destId="{95D850FF-AB2D-4DEF-9454-A72578F2543A}" srcOrd="0" destOrd="0" presId="urn:microsoft.com/office/officeart/2008/layout/VerticalCurvedList"/>
    <dgm:cxn modelId="{643D9452-8E33-4D7F-AE2D-A3276BE753A4}" type="presParOf" srcId="{7AC0EDE8-5905-4B10-B077-C5959964DA9D}" destId="{D3123787-DA4D-49E5-A623-322E990B6F30}" srcOrd="1" destOrd="0" presId="urn:microsoft.com/office/officeart/2008/layout/VerticalCurvedList"/>
    <dgm:cxn modelId="{142521E4-B0B3-4324-9349-E63ED688519D}" type="presParOf" srcId="{7AC0EDE8-5905-4B10-B077-C5959964DA9D}" destId="{DA0921DC-1C84-4E08-B6F2-484CB2DCAB05}" srcOrd="2" destOrd="0" presId="urn:microsoft.com/office/officeart/2008/layout/VerticalCurvedList"/>
    <dgm:cxn modelId="{271C0F77-C895-493B-860D-A9A14F6A4B66}" type="presParOf" srcId="{7AC0EDE8-5905-4B10-B077-C5959964DA9D}" destId="{26DA5380-65C8-488A-BBE4-04000A35E4E9}" srcOrd="3" destOrd="0" presId="urn:microsoft.com/office/officeart/2008/layout/VerticalCurvedList"/>
    <dgm:cxn modelId="{A6F30055-4BEF-4D06-B405-87D7838BA780}" type="presParOf" srcId="{D4EF144E-FC40-40D6-A5C0-842CFF18B9C7}" destId="{CC5911C2-5AFC-49A3-B295-E5EEA7F6E210}" srcOrd="1" destOrd="0" presId="urn:microsoft.com/office/officeart/2008/layout/VerticalCurvedList"/>
    <dgm:cxn modelId="{FED9304C-17DD-4B89-B610-558C54A5D1F8}" type="presParOf" srcId="{D4EF144E-FC40-40D6-A5C0-842CFF18B9C7}" destId="{79E1D733-66C6-45DF-9444-4AA1BCD04C27}" srcOrd="2" destOrd="0" presId="urn:microsoft.com/office/officeart/2008/layout/VerticalCurvedList"/>
    <dgm:cxn modelId="{37437C6F-55EA-46A5-89E4-44B2F75D6ABA}" type="presParOf" srcId="{79E1D733-66C6-45DF-9444-4AA1BCD04C27}" destId="{89F46256-D6A4-4E21-9014-22C1132301C2}" srcOrd="0" destOrd="0" presId="urn:microsoft.com/office/officeart/2008/layout/VerticalCurvedList"/>
    <dgm:cxn modelId="{88AFC657-C4F3-4A79-B684-D9ED6B2C9408}" type="presParOf" srcId="{D4EF144E-FC40-40D6-A5C0-842CFF18B9C7}" destId="{04B7FBE6-761B-42F9-9FBA-AD8C290A14F0}" srcOrd="3" destOrd="0" presId="urn:microsoft.com/office/officeart/2008/layout/VerticalCurvedList"/>
    <dgm:cxn modelId="{DF84E743-F128-41D4-BD71-52DC8AFD2C4B}" type="presParOf" srcId="{D4EF144E-FC40-40D6-A5C0-842CFF18B9C7}" destId="{DD161D26-40F9-4B12-A3B4-AE2C880320D3}" srcOrd="4" destOrd="0" presId="urn:microsoft.com/office/officeart/2008/layout/VerticalCurvedList"/>
    <dgm:cxn modelId="{8DA0719B-4873-4AF6-B6AD-4AD355AA5F0D}" type="presParOf" srcId="{DD161D26-40F9-4B12-A3B4-AE2C880320D3}" destId="{29240A0A-2538-4136-8ACB-D69071764DD5}" srcOrd="0" destOrd="0" presId="urn:microsoft.com/office/officeart/2008/layout/VerticalCurvedList"/>
    <dgm:cxn modelId="{B81F9894-04E1-471B-B7A4-99DF737B8545}" type="presParOf" srcId="{D4EF144E-FC40-40D6-A5C0-842CFF18B9C7}" destId="{3D0D063E-8A85-4A89-8A63-83C16AB14C43}" srcOrd="5" destOrd="0" presId="urn:microsoft.com/office/officeart/2008/layout/VerticalCurvedList"/>
    <dgm:cxn modelId="{77641EDE-CFB3-4C8D-97D5-B8E91B49F4EE}" type="presParOf" srcId="{D4EF144E-FC40-40D6-A5C0-842CFF18B9C7}" destId="{A6BC6C99-6577-4DAA-8793-64A51EB485E5}" srcOrd="6" destOrd="0" presId="urn:microsoft.com/office/officeart/2008/layout/VerticalCurvedList"/>
    <dgm:cxn modelId="{3EC5CAA5-2018-43CF-B1FD-8D54C13A37A0}" type="presParOf" srcId="{A6BC6C99-6577-4DAA-8793-64A51EB485E5}" destId="{2D3203F3-3ACC-4476-BD1F-25567857FFE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815967-B337-475E-B9DA-E7ADED24D8B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6B3A3C59-20EA-4E97-B1CF-CC87F4439942}">
      <dgm:prSet phldrT="[Testo]"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Introduzione </a:t>
          </a:r>
          <a:r>
            <a:rPr lang="it-IT" sz="26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e accesso all’home </a:t>
          </a:r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banking da pc e da </a:t>
          </a:r>
          <a:r>
            <a:rPr lang="it-IT" sz="2600" dirty="0" err="1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device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BB1C31C-087C-4F2A-974A-0068CC3A65BF}" type="parTrans" cxnId="{8B0E716D-EC2E-4D03-8F60-3D52FA3B67B4}">
      <dgm:prSet/>
      <dgm:spPr/>
      <dgm:t>
        <a:bodyPr/>
        <a:lstStyle/>
        <a:p>
          <a:endParaRPr lang="it-IT"/>
        </a:p>
      </dgm:t>
    </dgm:pt>
    <dgm:pt modelId="{4EBA2798-301A-4C12-9613-FA77446BE60C}" type="sibTrans" cxnId="{8B0E716D-EC2E-4D03-8F60-3D52FA3B67B4}">
      <dgm:prSet/>
      <dgm:spPr/>
      <dgm:t>
        <a:bodyPr/>
        <a:lstStyle/>
        <a:p>
          <a:endParaRPr lang="it-IT"/>
        </a:p>
      </dgm:t>
    </dgm:pt>
    <dgm:pt modelId="{99168A87-390E-4043-BB4F-0F83EDA7DC8C}">
      <dgm:prSet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</a:t>
          </a:r>
          <a:r>
            <a:rPr lang="it-IT" sz="26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gestione del conto </a:t>
          </a:r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online: come usare questi servizi bancari in modo corretto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BCB5B5C8-A44D-4ECF-8F5E-ECB939D68EA6}" type="parTrans" cxnId="{91657F92-9060-44DB-A128-BD606969F265}">
      <dgm:prSet/>
      <dgm:spPr/>
      <dgm:t>
        <a:bodyPr/>
        <a:lstStyle/>
        <a:p>
          <a:endParaRPr lang="it-IT"/>
        </a:p>
      </dgm:t>
    </dgm:pt>
    <dgm:pt modelId="{3BE3CA6F-CEF1-4903-B86D-18C433CDA527}" type="sibTrans" cxnId="{91657F92-9060-44DB-A128-BD606969F265}">
      <dgm:prSet/>
      <dgm:spPr/>
      <dgm:t>
        <a:bodyPr/>
        <a:lstStyle/>
        <a:p>
          <a:endParaRPr lang="it-IT"/>
        </a:p>
      </dgm:t>
    </dgm:pt>
    <dgm:pt modelId="{02A9DED2-D3FC-47BE-A45E-9C47BAAE395E}">
      <dgm:prSet custT="1"/>
      <dgm:spPr/>
      <dgm:t>
        <a:bodyPr/>
        <a:lstStyle/>
        <a:p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</a:t>
          </a:r>
          <a:r>
            <a:rPr lang="it-IT" sz="26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sicurezza nell’utilizzo dell’home </a:t>
          </a:r>
          <a:r>
            <a:rPr lang="it-IT" sz="26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banking: conoscere i rischi ed evitare le truffe</a:t>
          </a:r>
          <a:endParaRPr lang="it-IT" sz="26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4FE41FD-1214-4DC9-80A3-9F34B4A79D17}" type="parTrans" cxnId="{9BEA6915-FEFC-4CD2-9126-11145C2DC865}">
      <dgm:prSet/>
      <dgm:spPr/>
      <dgm:t>
        <a:bodyPr/>
        <a:lstStyle/>
        <a:p>
          <a:endParaRPr lang="it-IT"/>
        </a:p>
      </dgm:t>
    </dgm:pt>
    <dgm:pt modelId="{666D7553-1B8F-4EA8-815A-59262AF6A57F}" type="sibTrans" cxnId="{9BEA6915-FEFC-4CD2-9126-11145C2DC865}">
      <dgm:prSet/>
      <dgm:spPr/>
      <dgm:t>
        <a:bodyPr/>
        <a:lstStyle/>
        <a:p>
          <a:endParaRPr lang="it-IT"/>
        </a:p>
      </dgm:t>
    </dgm:pt>
    <dgm:pt modelId="{8454DD8D-F19C-4F57-A3B3-3462FD89732B}" type="pres">
      <dgm:prSet presAssocID="{D9815967-B337-475E-B9DA-E7ADED24D8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D4EF144E-FC40-40D6-A5C0-842CFF18B9C7}" type="pres">
      <dgm:prSet presAssocID="{D9815967-B337-475E-B9DA-E7ADED24D8B4}" presName="Name1" presStyleCnt="0"/>
      <dgm:spPr/>
    </dgm:pt>
    <dgm:pt modelId="{7AC0EDE8-5905-4B10-B077-C5959964DA9D}" type="pres">
      <dgm:prSet presAssocID="{D9815967-B337-475E-B9DA-E7ADED24D8B4}" presName="cycle" presStyleCnt="0"/>
      <dgm:spPr/>
    </dgm:pt>
    <dgm:pt modelId="{95D850FF-AB2D-4DEF-9454-A72578F2543A}" type="pres">
      <dgm:prSet presAssocID="{D9815967-B337-475E-B9DA-E7ADED24D8B4}" presName="srcNode" presStyleLbl="node1" presStyleIdx="0" presStyleCnt="3"/>
      <dgm:spPr/>
    </dgm:pt>
    <dgm:pt modelId="{D3123787-DA4D-49E5-A623-322E990B6F30}" type="pres">
      <dgm:prSet presAssocID="{D9815967-B337-475E-B9DA-E7ADED24D8B4}" presName="conn" presStyleLbl="parChTrans1D2" presStyleIdx="0" presStyleCnt="1"/>
      <dgm:spPr/>
      <dgm:t>
        <a:bodyPr/>
        <a:lstStyle/>
        <a:p>
          <a:endParaRPr lang="it-IT"/>
        </a:p>
      </dgm:t>
    </dgm:pt>
    <dgm:pt modelId="{DA0921DC-1C84-4E08-B6F2-484CB2DCAB05}" type="pres">
      <dgm:prSet presAssocID="{D9815967-B337-475E-B9DA-E7ADED24D8B4}" presName="extraNode" presStyleLbl="node1" presStyleIdx="0" presStyleCnt="3"/>
      <dgm:spPr/>
    </dgm:pt>
    <dgm:pt modelId="{26DA5380-65C8-488A-BBE4-04000A35E4E9}" type="pres">
      <dgm:prSet presAssocID="{D9815967-B337-475E-B9DA-E7ADED24D8B4}" presName="dstNode" presStyleLbl="node1" presStyleIdx="0" presStyleCnt="3"/>
      <dgm:spPr/>
    </dgm:pt>
    <dgm:pt modelId="{CC5911C2-5AFC-49A3-B295-E5EEA7F6E210}" type="pres">
      <dgm:prSet presAssocID="{6B3A3C59-20EA-4E97-B1CF-CC87F443994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E1D733-66C6-45DF-9444-4AA1BCD04C27}" type="pres">
      <dgm:prSet presAssocID="{6B3A3C59-20EA-4E97-B1CF-CC87F4439942}" presName="accent_1" presStyleCnt="0"/>
      <dgm:spPr/>
    </dgm:pt>
    <dgm:pt modelId="{89F46256-D6A4-4E21-9014-22C1132301C2}" type="pres">
      <dgm:prSet presAssocID="{6B3A3C59-20EA-4E97-B1CF-CC87F4439942}" presName="accentRepeatNode" presStyleLbl="solidFgAcc1" presStyleIdx="0" presStyleCnt="3"/>
      <dgm:spPr/>
    </dgm:pt>
    <dgm:pt modelId="{04B7FBE6-761B-42F9-9FBA-AD8C290A14F0}" type="pres">
      <dgm:prSet presAssocID="{99168A87-390E-4043-BB4F-0F83EDA7DC8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161D26-40F9-4B12-A3B4-AE2C880320D3}" type="pres">
      <dgm:prSet presAssocID="{99168A87-390E-4043-BB4F-0F83EDA7DC8C}" presName="accent_2" presStyleCnt="0"/>
      <dgm:spPr/>
    </dgm:pt>
    <dgm:pt modelId="{29240A0A-2538-4136-8ACB-D69071764DD5}" type="pres">
      <dgm:prSet presAssocID="{99168A87-390E-4043-BB4F-0F83EDA7DC8C}" presName="accentRepeatNode" presStyleLbl="solidFgAcc1" presStyleIdx="1" presStyleCnt="3"/>
      <dgm:spPr/>
    </dgm:pt>
    <dgm:pt modelId="{3D0D063E-8A85-4A89-8A63-83C16AB14C43}" type="pres">
      <dgm:prSet presAssocID="{02A9DED2-D3FC-47BE-A45E-9C47BAAE39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6BC6C99-6577-4DAA-8793-64A51EB485E5}" type="pres">
      <dgm:prSet presAssocID="{02A9DED2-D3FC-47BE-A45E-9C47BAAE395E}" presName="accent_3" presStyleCnt="0"/>
      <dgm:spPr/>
    </dgm:pt>
    <dgm:pt modelId="{2D3203F3-3ACC-4476-BD1F-25567857FFE5}" type="pres">
      <dgm:prSet presAssocID="{02A9DED2-D3FC-47BE-A45E-9C47BAAE395E}" presName="accentRepeatNode" presStyleLbl="solidFgAcc1" presStyleIdx="2" presStyleCnt="3"/>
      <dgm:spPr/>
    </dgm:pt>
  </dgm:ptLst>
  <dgm:cxnLst>
    <dgm:cxn modelId="{15F95AB0-17B5-4CA1-9D44-7238053227FE}" type="presOf" srcId="{D9815967-B337-475E-B9DA-E7ADED24D8B4}" destId="{8454DD8D-F19C-4F57-A3B3-3462FD89732B}" srcOrd="0" destOrd="0" presId="urn:microsoft.com/office/officeart/2008/layout/VerticalCurvedList"/>
    <dgm:cxn modelId="{5E121703-5787-4040-A4FC-08C3DEC71F03}" type="presOf" srcId="{02A9DED2-D3FC-47BE-A45E-9C47BAAE395E}" destId="{3D0D063E-8A85-4A89-8A63-83C16AB14C43}" srcOrd="0" destOrd="0" presId="urn:microsoft.com/office/officeart/2008/layout/VerticalCurvedList"/>
    <dgm:cxn modelId="{9BEA6915-FEFC-4CD2-9126-11145C2DC865}" srcId="{D9815967-B337-475E-B9DA-E7ADED24D8B4}" destId="{02A9DED2-D3FC-47BE-A45E-9C47BAAE395E}" srcOrd="2" destOrd="0" parTransId="{64FE41FD-1214-4DC9-80A3-9F34B4A79D17}" sibTransId="{666D7553-1B8F-4EA8-815A-59262AF6A57F}"/>
    <dgm:cxn modelId="{9C8257F2-B1DF-4E2F-A892-7E6626389AC1}" type="presOf" srcId="{6B3A3C59-20EA-4E97-B1CF-CC87F4439942}" destId="{CC5911C2-5AFC-49A3-B295-E5EEA7F6E210}" srcOrd="0" destOrd="0" presId="urn:microsoft.com/office/officeart/2008/layout/VerticalCurvedList"/>
    <dgm:cxn modelId="{8B0E716D-EC2E-4D03-8F60-3D52FA3B67B4}" srcId="{D9815967-B337-475E-B9DA-E7ADED24D8B4}" destId="{6B3A3C59-20EA-4E97-B1CF-CC87F4439942}" srcOrd="0" destOrd="0" parTransId="{6BB1C31C-087C-4F2A-974A-0068CC3A65BF}" sibTransId="{4EBA2798-301A-4C12-9613-FA77446BE60C}"/>
    <dgm:cxn modelId="{AD3EF166-5F95-4764-BE6A-B11197482076}" type="presOf" srcId="{99168A87-390E-4043-BB4F-0F83EDA7DC8C}" destId="{04B7FBE6-761B-42F9-9FBA-AD8C290A14F0}" srcOrd="0" destOrd="0" presId="urn:microsoft.com/office/officeart/2008/layout/VerticalCurvedList"/>
    <dgm:cxn modelId="{9BB5ECA6-F6AE-4D07-9864-C1040A7C5E0A}" type="presOf" srcId="{4EBA2798-301A-4C12-9613-FA77446BE60C}" destId="{D3123787-DA4D-49E5-A623-322E990B6F30}" srcOrd="0" destOrd="0" presId="urn:microsoft.com/office/officeart/2008/layout/VerticalCurvedList"/>
    <dgm:cxn modelId="{91657F92-9060-44DB-A128-BD606969F265}" srcId="{D9815967-B337-475E-B9DA-E7ADED24D8B4}" destId="{99168A87-390E-4043-BB4F-0F83EDA7DC8C}" srcOrd="1" destOrd="0" parTransId="{BCB5B5C8-A44D-4ECF-8F5E-ECB939D68EA6}" sibTransId="{3BE3CA6F-CEF1-4903-B86D-18C433CDA527}"/>
    <dgm:cxn modelId="{F9631AF7-BFB6-4BD3-8C06-E015D4E3D2E7}" type="presParOf" srcId="{8454DD8D-F19C-4F57-A3B3-3462FD89732B}" destId="{D4EF144E-FC40-40D6-A5C0-842CFF18B9C7}" srcOrd="0" destOrd="0" presId="urn:microsoft.com/office/officeart/2008/layout/VerticalCurvedList"/>
    <dgm:cxn modelId="{B23BD357-08AE-46D9-9F57-1FF6A235EF12}" type="presParOf" srcId="{D4EF144E-FC40-40D6-A5C0-842CFF18B9C7}" destId="{7AC0EDE8-5905-4B10-B077-C5959964DA9D}" srcOrd="0" destOrd="0" presId="urn:microsoft.com/office/officeart/2008/layout/VerticalCurvedList"/>
    <dgm:cxn modelId="{56FD761F-562B-489A-BCD3-964DCAAC4685}" type="presParOf" srcId="{7AC0EDE8-5905-4B10-B077-C5959964DA9D}" destId="{95D850FF-AB2D-4DEF-9454-A72578F2543A}" srcOrd="0" destOrd="0" presId="urn:microsoft.com/office/officeart/2008/layout/VerticalCurvedList"/>
    <dgm:cxn modelId="{643D9452-8E33-4D7F-AE2D-A3276BE753A4}" type="presParOf" srcId="{7AC0EDE8-5905-4B10-B077-C5959964DA9D}" destId="{D3123787-DA4D-49E5-A623-322E990B6F30}" srcOrd="1" destOrd="0" presId="urn:microsoft.com/office/officeart/2008/layout/VerticalCurvedList"/>
    <dgm:cxn modelId="{142521E4-B0B3-4324-9349-E63ED688519D}" type="presParOf" srcId="{7AC0EDE8-5905-4B10-B077-C5959964DA9D}" destId="{DA0921DC-1C84-4E08-B6F2-484CB2DCAB05}" srcOrd="2" destOrd="0" presId="urn:microsoft.com/office/officeart/2008/layout/VerticalCurvedList"/>
    <dgm:cxn modelId="{271C0F77-C895-493B-860D-A9A14F6A4B66}" type="presParOf" srcId="{7AC0EDE8-5905-4B10-B077-C5959964DA9D}" destId="{26DA5380-65C8-488A-BBE4-04000A35E4E9}" srcOrd="3" destOrd="0" presId="urn:microsoft.com/office/officeart/2008/layout/VerticalCurvedList"/>
    <dgm:cxn modelId="{A6F30055-4BEF-4D06-B405-87D7838BA780}" type="presParOf" srcId="{D4EF144E-FC40-40D6-A5C0-842CFF18B9C7}" destId="{CC5911C2-5AFC-49A3-B295-E5EEA7F6E210}" srcOrd="1" destOrd="0" presId="urn:microsoft.com/office/officeart/2008/layout/VerticalCurvedList"/>
    <dgm:cxn modelId="{FED9304C-17DD-4B89-B610-558C54A5D1F8}" type="presParOf" srcId="{D4EF144E-FC40-40D6-A5C0-842CFF18B9C7}" destId="{79E1D733-66C6-45DF-9444-4AA1BCD04C27}" srcOrd="2" destOrd="0" presId="urn:microsoft.com/office/officeart/2008/layout/VerticalCurvedList"/>
    <dgm:cxn modelId="{37437C6F-55EA-46A5-89E4-44B2F75D6ABA}" type="presParOf" srcId="{79E1D733-66C6-45DF-9444-4AA1BCD04C27}" destId="{89F46256-D6A4-4E21-9014-22C1132301C2}" srcOrd="0" destOrd="0" presId="urn:microsoft.com/office/officeart/2008/layout/VerticalCurvedList"/>
    <dgm:cxn modelId="{88AFC657-C4F3-4A79-B684-D9ED6B2C9408}" type="presParOf" srcId="{D4EF144E-FC40-40D6-A5C0-842CFF18B9C7}" destId="{04B7FBE6-761B-42F9-9FBA-AD8C290A14F0}" srcOrd="3" destOrd="0" presId="urn:microsoft.com/office/officeart/2008/layout/VerticalCurvedList"/>
    <dgm:cxn modelId="{DF84E743-F128-41D4-BD71-52DC8AFD2C4B}" type="presParOf" srcId="{D4EF144E-FC40-40D6-A5C0-842CFF18B9C7}" destId="{DD161D26-40F9-4B12-A3B4-AE2C880320D3}" srcOrd="4" destOrd="0" presId="urn:microsoft.com/office/officeart/2008/layout/VerticalCurvedList"/>
    <dgm:cxn modelId="{8DA0719B-4873-4AF6-B6AD-4AD355AA5F0D}" type="presParOf" srcId="{DD161D26-40F9-4B12-A3B4-AE2C880320D3}" destId="{29240A0A-2538-4136-8ACB-D69071764DD5}" srcOrd="0" destOrd="0" presId="urn:microsoft.com/office/officeart/2008/layout/VerticalCurvedList"/>
    <dgm:cxn modelId="{B81F9894-04E1-471B-B7A4-99DF737B8545}" type="presParOf" srcId="{D4EF144E-FC40-40D6-A5C0-842CFF18B9C7}" destId="{3D0D063E-8A85-4A89-8A63-83C16AB14C43}" srcOrd="5" destOrd="0" presId="urn:microsoft.com/office/officeart/2008/layout/VerticalCurvedList"/>
    <dgm:cxn modelId="{77641EDE-CFB3-4C8D-97D5-B8E91B49F4EE}" type="presParOf" srcId="{D4EF144E-FC40-40D6-A5C0-842CFF18B9C7}" destId="{A6BC6C99-6577-4DAA-8793-64A51EB485E5}" srcOrd="6" destOrd="0" presId="urn:microsoft.com/office/officeart/2008/layout/VerticalCurvedList"/>
    <dgm:cxn modelId="{3EC5CAA5-2018-43CF-B1FD-8D54C13A37A0}" type="presParOf" srcId="{A6BC6C99-6577-4DAA-8793-64A51EB485E5}" destId="{2D3203F3-3ACC-4476-BD1F-25567857FFE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815967-B337-475E-B9DA-E7ADED24D8B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6B3A3C59-20EA-4E97-B1CF-CC87F4439942}">
      <dgm:prSet phldrT="[Testo]" custT="1"/>
      <dgm:spPr/>
      <dgm:t>
        <a:bodyPr/>
        <a:lstStyle/>
        <a:p>
          <a:r>
            <a:rPr lang="it-IT" sz="20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Perché è importante investire</a:t>
          </a:r>
          <a:endParaRPr lang="it-IT" sz="20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BB1C31C-087C-4F2A-974A-0068CC3A65BF}" type="parTrans" cxnId="{8B0E716D-EC2E-4D03-8F60-3D52FA3B67B4}">
      <dgm:prSet/>
      <dgm:spPr/>
      <dgm:t>
        <a:bodyPr/>
        <a:lstStyle/>
        <a:p>
          <a:endParaRPr lang="it-IT" sz="2000"/>
        </a:p>
      </dgm:t>
    </dgm:pt>
    <dgm:pt modelId="{4EBA2798-301A-4C12-9613-FA77446BE60C}" type="sibTrans" cxnId="{8B0E716D-EC2E-4D03-8F60-3D52FA3B67B4}">
      <dgm:prSet/>
      <dgm:spPr/>
      <dgm:t>
        <a:bodyPr/>
        <a:lstStyle/>
        <a:p>
          <a:endParaRPr lang="it-IT" sz="2000"/>
        </a:p>
      </dgm:t>
    </dgm:pt>
    <dgm:pt modelId="{11EF52F6-F1BD-4847-AFE0-FE0EC1C89654}">
      <dgm:prSet custT="1"/>
      <dgm:spPr/>
      <dgm:t>
        <a:bodyPr/>
        <a:lstStyle/>
        <a:p>
          <a:r>
            <a:rPr lang="it-IT" sz="2000" dirty="0" smtClean="0"/>
            <a:t>I principali strumenti finanziari</a:t>
          </a:r>
          <a:endParaRPr lang="it-IT" sz="20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9D6E3DB3-0361-49D3-A612-9BCB6FC98533}" type="parTrans" cxnId="{BA668D30-E39A-4D64-916C-E0F61400168E}">
      <dgm:prSet/>
      <dgm:spPr/>
      <dgm:t>
        <a:bodyPr/>
        <a:lstStyle/>
        <a:p>
          <a:endParaRPr lang="it-IT" sz="2000"/>
        </a:p>
      </dgm:t>
    </dgm:pt>
    <dgm:pt modelId="{16169C7E-1E26-49F1-8F30-08FB0E690D05}" type="sibTrans" cxnId="{BA668D30-E39A-4D64-916C-E0F61400168E}">
      <dgm:prSet/>
      <dgm:spPr/>
      <dgm:t>
        <a:bodyPr/>
        <a:lstStyle/>
        <a:p>
          <a:endParaRPr lang="it-IT" sz="2000"/>
        </a:p>
      </dgm:t>
    </dgm:pt>
    <dgm:pt modelId="{99168A87-390E-4043-BB4F-0F83EDA7DC8C}">
      <dgm:prSet custT="1"/>
      <dgm:spPr/>
      <dgm:t>
        <a:bodyPr/>
        <a:lstStyle/>
        <a:p>
          <a:r>
            <a:rPr lang="it-IT" sz="2000" dirty="0" smtClean="0"/>
            <a:t>La relazione rischio rendimento</a:t>
          </a:r>
          <a:endParaRPr lang="it-IT" sz="20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BCB5B5C8-A44D-4ECF-8F5E-ECB939D68EA6}" type="parTrans" cxnId="{91657F92-9060-44DB-A128-BD606969F265}">
      <dgm:prSet/>
      <dgm:spPr/>
      <dgm:t>
        <a:bodyPr/>
        <a:lstStyle/>
        <a:p>
          <a:endParaRPr lang="it-IT" sz="2000"/>
        </a:p>
      </dgm:t>
    </dgm:pt>
    <dgm:pt modelId="{3BE3CA6F-CEF1-4903-B86D-18C433CDA527}" type="sibTrans" cxnId="{91657F92-9060-44DB-A128-BD606969F265}">
      <dgm:prSet/>
      <dgm:spPr/>
      <dgm:t>
        <a:bodyPr/>
        <a:lstStyle/>
        <a:p>
          <a:endParaRPr lang="it-IT" sz="2000"/>
        </a:p>
      </dgm:t>
    </dgm:pt>
    <dgm:pt modelId="{02A9DED2-D3FC-47BE-A45E-9C47BAAE395E}">
      <dgm:prSet custT="1"/>
      <dgm:spPr/>
      <dgm:t>
        <a:bodyPr/>
        <a:lstStyle/>
        <a:p>
          <a:r>
            <a:rPr lang="it-IT" sz="20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diversificazione del rischio</a:t>
          </a:r>
          <a:endParaRPr lang="it-IT" sz="20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4FE41FD-1214-4DC9-80A3-9F34B4A79D17}" type="parTrans" cxnId="{9BEA6915-FEFC-4CD2-9126-11145C2DC865}">
      <dgm:prSet/>
      <dgm:spPr/>
      <dgm:t>
        <a:bodyPr/>
        <a:lstStyle/>
        <a:p>
          <a:endParaRPr lang="it-IT" sz="2000"/>
        </a:p>
      </dgm:t>
    </dgm:pt>
    <dgm:pt modelId="{666D7553-1B8F-4EA8-815A-59262AF6A57F}" type="sibTrans" cxnId="{9BEA6915-FEFC-4CD2-9126-11145C2DC865}">
      <dgm:prSet/>
      <dgm:spPr/>
      <dgm:t>
        <a:bodyPr/>
        <a:lstStyle/>
        <a:p>
          <a:endParaRPr lang="it-IT" sz="2000"/>
        </a:p>
      </dgm:t>
    </dgm:pt>
    <dgm:pt modelId="{2DE24A11-A3B1-4859-B97E-3C7CFAA16DB1}">
      <dgm:prSet custT="1"/>
      <dgm:spPr/>
      <dgm:t>
        <a:bodyPr/>
        <a:lstStyle/>
        <a:p>
          <a:r>
            <a:rPr lang="it-IT" sz="20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Esempi pratici – la creazione del nostro portafoglio</a:t>
          </a:r>
          <a:endParaRPr lang="it-IT" sz="20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gm:t>
    </dgm:pt>
    <dgm:pt modelId="{614505BE-2821-46A4-84BC-4DFDEA97ADEE}" type="parTrans" cxnId="{7EE8913C-1F05-47A5-8970-E1A6E38F96D5}">
      <dgm:prSet/>
      <dgm:spPr/>
      <dgm:t>
        <a:bodyPr/>
        <a:lstStyle/>
        <a:p>
          <a:endParaRPr lang="it-IT" sz="2000"/>
        </a:p>
      </dgm:t>
    </dgm:pt>
    <dgm:pt modelId="{79EDEABA-C681-4ABA-979C-AEEFBEBE90C1}" type="sibTrans" cxnId="{7EE8913C-1F05-47A5-8970-E1A6E38F96D5}">
      <dgm:prSet/>
      <dgm:spPr/>
      <dgm:t>
        <a:bodyPr/>
        <a:lstStyle/>
        <a:p>
          <a:endParaRPr lang="it-IT" sz="2000"/>
        </a:p>
      </dgm:t>
    </dgm:pt>
    <dgm:pt modelId="{8454DD8D-F19C-4F57-A3B3-3462FD89732B}" type="pres">
      <dgm:prSet presAssocID="{D9815967-B337-475E-B9DA-E7ADED24D8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D4EF144E-FC40-40D6-A5C0-842CFF18B9C7}" type="pres">
      <dgm:prSet presAssocID="{D9815967-B337-475E-B9DA-E7ADED24D8B4}" presName="Name1" presStyleCnt="0"/>
      <dgm:spPr/>
    </dgm:pt>
    <dgm:pt modelId="{7AC0EDE8-5905-4B10-B077-C5959964DA9D}" type="pres">
      <dgm:prSet presAssocID="{D9815967-B337-475E-B9DA-E7ADED24D8B4}" presName="cycle" presStyleCnt="0"/>
      <dgm:spPr/>
    </dgm:pt>
    <dgm:pt modelId="{95D850FF-AB2D-4DEF-9454-A72578F2543A}" type="pres">
      <dgm:prSet presAssocID="{D9815967-B337-475E-B9DA-E7ADED24D8B4}" presName="srcNode" presStyleLbl="node1" presStyleIdx="0" presStyleCnt="5"/>
      <dgm:spPr/>
    </dgm:pt>
    <dgm:pt modelId="{D3123787-DA4D-49E5-A623-322E990B6F30}" type="pres">
      <dgm:prSet presAssocID="{D9815967-B337-475E-B9DA-E7ADED24D8B4}" presName="conn" presStyleLbl="parChTrans1D2" presStyleIdx="0" presStyleCnt="1"/>
      <dgm:spPr/>
      <dgm:t>
        <a:bodyPr/>
        <a:lstStyle/>
        <a:p>
          <a:endParaRPr lang="it-IT"/>
        </a:p>
      </dgm:t>
    </dgm:pt>
    <dgm:pt modelId="{DA0921DC-1C84-4E08-B6F2-484CB2DCAB05}" type="pres">
      <dgm:prSet presAssocID="{D9815967-B337-475E-B9DA-E7ADED24D8B4}" presName="extraNode" presStyleLbl="node1" presStyleIdx="0" presStyleCnt="5"/>
      <dgm:spPr/>
    </dgm:pt>
    <dgm:pt modelId="{26DA5380-65C8-488A-BBE4-04000A35E4E9}" type="pres">
      <dgm:prSet presAssocID="{D9815967-B337-475E-B9DA-E7ADED24D8B4}" presName="dstNode" presStyleLbl="node1" presStyleIdx="0" presStyleCnt="5"/>
      <dgm:spPr/>
    </dgm:pt>
    <dgm:pt modelId="{CC5911C2-5AFC-49A3-B295-E5EEA7F6E210}" type="pres">
      <dgm:prSet presAssocID="{6B3A3C59-20EA-4E97-B1CF-CC87F4439942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E1D733-66C6-45DF-9444-4AA1BCD04C27}" type="pres">
      <dgm:prSet presAssocID="{6B3A3C59-20EA-4E97-B1CF-CC87F4439942}" presName="accent_1" presStyleCnt="0"/>
      <dgm:spPr/>
    </dgm:pt>
    <dgm:pt modelId="{89F46256-D6A4-4E21-9014-22C1132301C2}" type="pres">
      <dgm:prSet presAssocID="{6B3A3C59-20EA-4E97-B1CF-CC87F4439942}" presName="accentRepeatNode" presStyleLbl="solidFgAcc1" presStyleIdx="0" presStyleCnt="5"/>
      <dgm:spPr/>
    </dgm:pt>
    <dgm:pt modelId="{3F2B492F-99D2-49AD-9B4D-58A0D0680C2A}" type="pres">
      <dgm:prSet presAssocID="{11EF52F6-F1BD-4847-AFE0-FE0EC1C8965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E841BF-6FB1-42A5-B482-FC40A1A121FE}" type="pres">
      <dgm:prSet presAssocID="{11EF52F6-F1BD-4847-AFE0-FE0EC1C89654}" presName="accent_2" presStyleCnt="0"/>
      <dgm:spPr/>
    </dgm:pt>
    <dgm:pt modelId="{9844A7EC-AD12-42EC-B8F5-E416D828DA3A}" type="pres">
      <dgm:prSet presAssocID="{11EF52F6-F1BD-4847-AFE0-FE0EC1C89654}" presName="accentRepeatNode" presStyleLbl="solidFgAcc1" presStyleIdx="1" presStyleCnt="5"/>
      <dgm:spPr/>
    </dgm:pt>
    <dgm:pt modelId="{92F8BFC1-2F7B-44F4-91BF-06355805B82C}" type="pres">
      <dgm:prSet presAssocID="{99168A87-390E-4043-BB4F-0F83EDA7DC8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EDD2F7-BF6D-4AB6-8308-A6C915444701}" type="pres">
      <dgm:prSet presAssocID="{99168A87-390E-4043-BB4F-0F83EDA7DC8C}" presName="accent_3" presStyleCnt="0"/>
      <dgm:spPr/>
    </dgm:pt>
    <dgm:pt modelId="{29240A0A-2538-4136-8ACB-D69071764DD5}" type="pres">
      <dgm:prSet presAssocID="{99168A87-390E-4043-BB4F-0F83EDA7DC8C}" presName="accentRepeatNode" presStyleLbl="solidFgAcc1" presStyleIdx="2" presStyleCnt="5"/>
      <dgm:spPr/>
    </dgm:pt>
    <dgm:pt modelId="{2D2F322B-4DF6-4068-8DC5-CF56D2CB0081}" type="pres">
      <dgm:prSet presAssocID="{02A9DED2-D3FC-47BE-A45E-9C47BAAE395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1C22A1-8D91-49C0-BE90-1A4299959EFC}" type="pres">
      <dgm:prSet presAssocID="{02A9DED2-D3FC-47BE-A45E-9C47BAAE395E}" presName="accent_4" presStyleCnt="0"/>
      <dgm:spPr/>
    </dgm:pt>
    <dgm:pt modelId="{2D3203F3-3ACC-4476-BD1F-25567857FFE5}" type="pres">
      <dgm:prSet presAssocID="{02A9DED2-D3FC-47BE-A45E-9C47BAAE395E}" presName="accentRepeatNode" presStyleLbl="solidFgAcc1" presStyleIdx="3" presStyleCnt="5"/>
      <dgm:spPr/>
    </dgm:pt>
    <dgm:pt modelId="{EF765E90-8664-4BBE-8A4B-738B11E97A65}" type="pres">
      <dgm:prSet presAssocID="{2DE24A11-A3B1-4859-B97E-3C7CFAA16DB1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49B9A3-A072-43E6-987C-37B236C9CD53}" type="pres">
      <dgm:prSet presAssocID="{2DE24A11-A3B1-4859-B97E-3C7CFAA16DB1}" presName="accent_5" presStyleCnt="0"/>
      <dgm:spPr/>
    </dgm:pt>
    <dgm:pt modelId="{B41F1255-3E86-4431-A54E-C0B48F214B9C}" type="pres">
      <dgm:prSet presAssocID="{2DE24A11-A3B1-4859-B97E-3C7CFAA16DB1}" presName="accentRepeatNode" presStyleLbl="solidFgAcc1" presStyleIdx="4" presStyleCnt="5"/>
      <dgm:spPr/>
    </dgm:pt>
  </dgm:ptLst>
  <dgm:cxnLst>
    <dgm:cxn modelId="{487265C1-B43C-49EA-821B-D4FD8C69DAE2}" type="presOf" srcId="{02A9DED2-D3FC-47BE-A45E-9C47BAAE395E}" destId="{2D2F322B-4DF6-4068-8DC5-CF56D2CB0081}" srcOrd="0" destOrd="0" presId="urn:microsoft.com/office/officeart/2008/layout/VerticalCurvedList"/>
    <dgm:cxn modelId="{B532A576-CCF6-4EB2-A5F1-06055D520800}" type="presOf" srcId="{2DE24A11-A3B1-4859-B97E-3C7CFAA16DB1}" destId="{EF765E90-8664-4BBE-8A4B-738B11E97A65}" srcOrd="0" destOrd="0" presId="urn:microsoft.com/office/officeart/2008/layout/VerticalCurvedList"/>
    <dgm:cxn modelId="{2B61B66B-1EFB-4518-87C0-8610495868C4}" type="presOf" srcId="{99168A87-390E-4043-BB4F-0F83EDA7DC8C}" destId="{92F8BFC1-2F7B-44F4-91BF-06355805B82C}" srcOrd="0" destOrd="0" presId="urn:microsoft.com/office/officeart/2008/layout/VerticalCurvedList"/>
    <dgm:cxn modelId="{15F95AB0-17B5-4CA1-9D44-7238053227FE}" type="presOf" srcId="{D9815967-B337-475E-B9DA-E7ADED24D8B4}" destId="{8454DD8D-F19C-4F57-A3B3-3462FD89732B}" srcOrd="0" destOrd="0" presId="urn:microsoft.com/office/officeart/2008/layout/VerticalCurvedList"/>
    <dgm:cxn modelId="{11A84607-3AD3-4DB9-907B-CA93AFE878F1}" type="presOf" srcId="{11EF52F6-F1BD-4847-AFE0-FE0EC1C89654}" destId="{3F2B492F-99D2-49AD-9B4D-58A0D0680C2A}" srcOrd="0" destOrd="0" presId="urn:microsoft.com/office/officeart/2008/layout/VerticalCurvedList"/>
    <dgm:cxn modelId="{BA668D30-E39A-4D64-916C-E0F61400168E}" srcId="{D9815967-B337-475E-B9DA-E7ADED24D8B4}" destId="{11EF52F6-F1BD-4847-AFE0-FE0EC1C89654}" srcOrd="1" destOrd="0" parTransId="{9D6E3DB3-0361-49D3-A612-9BCB6FC98533}" sibTransId="{16169C7E-1E26-49F1-8F30-08FB0E690D05}"/>
    <dgm:cxn modelId="{9BEA6915-FEFC-4CD2-9126-11145C2DC865}" srcId="{D9815967-B337-475E-B9DA-E7ADED24D8B4}" destId="{02A9DED2-D3FC-47BE-A45E-9C47BAAE395E}" srcOrd="3" destOrd="0" parTransId="{64FE41FD-1214-4DC9-80A3-9F34B4A79D17}" sibTransId="{666D7553-1B8F-4EA8-815A-59262AF6A57F}"/>
    <dgm:cxn modelId="{9C8257F2-B1DF-4E2F-A892-7E6626389AC1}" type="presOf" srcId="{6B3A3C59-20EA-4E97-B1CF-CC87F4439942}" destId="{CC5911C2-5AFC-49A3-B295-E5EEA7F6E210}" srcOrd="0" destOrd="0" presId="urn:microsoft.com/office/officeart/2008/layout/VerticalCurvedList"/>
    <dgm:cxn modelId="{8B0E716D-EC2E-4D03-8F60-3D52FA3B67B4}" srcId="{D9815967-B337-475E-B9DA-E7ADED24D8B4}" destId="{6B3A3C59-20EA-4E97-B1CF-CC87F4439942}" srcOrd="0" destOrd="0" parTransId="{6BB1C31C-087C-4F2A-974A-0068CC3A65BF}" sibTransId="{4EBA2798-301A-4C12-9613-FA77446BE60C}"/>
    <dgm:cxn modelId="{7EE8913C-1F05-47A5-8970-E1A6E38F96D5}" srcId="{D9815967-B337-475E-B9DA-E7ADED24D8B4}" destId="{2DE24A11-A3B1-4859-B97E-3C7CFAA16DB1}" srcOrd="4" destOrd="0" parTransId="{614505BE-2821-46A4-84BC-4DFDEA97ADEE}" sibTransId="{79EDEABA-C681-4ABA-979C-AEEFBEBE90C1}"/>
    <dgm:cxn modelId="{9BB5ECA6-F6AE-4D07-9864-C1040A7C5E0A}" type="presOf" srcId="{4EBA2798-301A-4C12-9613-FA77446BE60C}" destId="{D3123787-DA4D-49E5-A623-322E990B6F30}" srcOrd="0" destOrd="0" presId="urn:microsoft.com/office/officeart/2008/layout/VerticalCurvedList"/>
    <dgm:cxn modelId="{91657F92-9060-44DB-A128-BD606969F265}" srcId="{D9815967-B337-475E-B9DA-E7ADED24D8B4}" destId="{99168A87-390E-4043-BB4F-0F83EDA7DC8C}" srcOrd="2" destOrd="0" parTransId="{BCB5B5C8-A44D-4ECF-8F5E-ECB939D68EA6}" sibTransId="{3BE3CA6F-CEF1-4903-B86D-18C433CDA527}"/>
    <dgm:cxn modelId="{F9631AF7-BFB6-4BD3-8C06-E015D4E3D2E7}" type="presParOf" srcId="{8454DD8D-F19C-4F57-A3B3-3462FD89732B}" destId="{D4EF144E-FC40-40D6-A5C0-842CFF18B9C7}" srcOrd="0" destOrd="0" presId="urn:microsoft.com/office/officeart/2008/layout/VerticalCurvedList"/>
    <dgm:cxn modelId="{B23BD357-08AE-46D9-9F57-1FF6A235EF12}" type="presParOf" srcId="{D4EF144E-FC40-40D6-A5C0-842CFF18B9C7}" destId="{7AC0EDE8-5905-4B10-B077-C5959964DA9D}" srcOrd="0" destOrd="0" presId="urn:microsoft.com/office/officeart/2008/layout/VerticalCurvedList"/>
    <dgm:cxn modelId="{56FD761F-562B-489A-BCD3-964DCAAC4685}" type="presParOf" srcId="{7AC0EDE8-5905-4B10-B077-C5959964DA9D}" destId="{95D850FF-AB2D-4DEF-9454-A72578F2543A}" srcOrd="0" destOrd="0" presId="urn:microsoft.com/office/officeart/2008/layout/VerticalCurvedList"/>
    <dgm:cxn modelId="{643D9452-8E33-4D7F-AE2D-A3276BE753A4}" type="presParOf" srcId="{7AC0EDE8-5905-4B10-B077-C5959964DA9D}" destId="{D3123787-DA4D-49E5-A623-322E990B6F30}" srcOrd="1" destOrd="0" presId="urn:microsoft.com/office/officeart/2008/layout/VerticalCurvedList"/>
    <dgm:cxn modelId="{142521E4-B0B3-4324-9349-E63ED688519D}" type="presParOf" srcId="{7AC0EDE8-5905-4B10-B077-C5959964DA9D}" destId="{DA0921DC-1C84-4E08-B6F2-484CB2DCAB05}" srcOrd="2" destOrd="0" presId="urn:microsoft.com/office/officeart/2008/layout/VerticalCurvedList"/>
    <dgm:cxn modelId="{271C0F77-C895-493B-860D-A9A14F6A4B66}" type="presParOf" srcId="{7AC0EDE8-5905-4B10-B077-C5959964DA9D}" destId="{26DA5380-65C8-488A-BBE4-04000A35E4E9}" srcOrd="3" destOrd="0" presId="urn:microsoft.com/office/officeart/2008/layout/VerticalCurvedList"/>
    <dgm:cxn modelId="{A6F30055-4BEF-4D06-B405-87D7838BA780}" type="presParOf" srcId="{D4EF144E-FC40-40D6-A5C0-842CFF18B9C7}" destId="{CC5911C2-5AFC-49A3-B295-E5EEA7F6E210}" srcOrd="1" destOrd="0" presId="urn:microsoft.com/office/officeart/2008/layout/VerticalCurvedList"/>
    <dgm:cxn modelId="{FED9304C-17DD-4B89-B610-558C54A5D1F8}" type="presParOf" srcId="{D4EF144E-FC40-40D6-A5C0-842CFF18B9C7}" destId="{79E1D733-66C6-45DF-9444-4AA1BCD04C27}" srcOrd="2" destOrd="0" presId="urn:microsoft.com/office/officeart/2008/layout/VerticalCurvedList"/>
    <dgm:cxn modelId="{37437C6F-55EA-46A5-89E4-44B2F75D6ABA}" type="presParOf" srcId="{79E1D733-66C6-45DF-9444-4AA1BCD04C27}" destId="{89F46256-D6A4-4E21-9014-22C1132301C2}" srcOrd="0" destOrd="0" presId="urn:microsoft.com/office/officeart/2008/layout/VerticalCurvedList"/>
    <dgm:cxn modelId="{71DFA990-F9F1-48DC-BA24-EB9EABF2F96E}" type="presParOf" srcId="{D4EF144E-FC40-40D6-A5C0-842CFF18B9C7}" destId="{3F2B492F-99D2-49AD-9B4D-58A0D0680C2A}" srcOrd="3" destOrd="0" presId="urn:microsoft.com/office/officeart/2008/layout/VerticalCurvedList"/>
    <dgm:cxn modelId="{AC5AA40B-02BB-492B-805A-9D414CCC1996}" type="presParOf" srcId="{D4EF144E-FC40-40D6-A5C0-842CFF18B9C7}" destId="{8DE841BF-6FB1-42A5-B482-FC40A1A121FE}" srcOrd="4" destOrd="0" presId="urn:microsoft.com/office/officeart/2008/layout/VerticalCurvedList"/>
    <dgm:cxn modelId="{200F9773-1913-4C1D-8BC0-0485151BD1B4}" type="presParOf" srcId="{8DE841BF-6FB1-42A5-B482-FC40A1A121FE}" destId="{9844A7EC-AD12-42EC-B8F5-E416D828DA3A}" srcOrd="0" destOrd="0" presId="urn:microsoft.com/office/officeart/2008/layout/VerticalCurvedList"/>
    <dgm:cxn modelId="{A0D095FA-F0DF-48C6-9D47-5EC76361F4D5}" type="presParOf" srcId="{D4EF144E-FC40-40D6-A5C0-842CFF18B9C7}" destId="{92F8BFC1-2F7B-44F4-91BF-06355805B82C}" srcOrd="5" destOrd="0" presId="urn:microsoft.com/office/officeart/2008/layout/VerticalCurvedList"/>
    <dgm:cxn modelId="{27B6A243-6D5F-49CC-B16F-EDC685A1205D}" type="presParOf" srcId="{D4EF144E-FC40-40D6-A5C0-842CFF18B9C7}" destId="{92EDD2F7-BF6D-4AB6-8308-A6C915444701}" srcOrd="6" destOrd="0" presId="urn:microsoft.com/office/officeart/2008/layout/VerticalCurvedList"/>
    <dgm:cxn modelId="{1D590100-782B-46C2-9419-54797A8EE554}" type="presParOf" srcId="{92EDD2F7-BF6D-4AB6-8308-A6C915444701}" destId="{29240A0A-2538-4136-8ACB-D69071764DD5}" srcOrd="0" destOrd="0" presId="urn:microsoft.com/office/officeart/2008/layout/VerticalCurvedList"/>
    <dgm:cxn modelId="{A97D1953-8F4F-49D6-A187-EFF2EEB98882}" type="presParOf" srcId="{D4EF144E-FC40-40D6-A5C0-842CFF18B9C7}" destId="{2D2F322B-4DF6-4068-8DC5-CF56D2CB0081}" srcOrd="7" destOrd="0" presId="urn:microsoft.com/office/officeart/2008/layout/VerticalCurvedList"/>
    <dgm:cxn modelId="{D7244D75-A9E7-44A8-BCA6-14E03283578A}" type="presParOf" srcId="{D4EF144E-FC40-40D6-A5C0-842CFF18B9C7}" destId="{4B1C22A1-8D91-49C0-BE90-1A4299959EFC}" srcOrd="8" destOrd="0" presId="urn:microsoft.com/office/officeart/2008/layout/VerticalCurvedList"/>
    <dgm:cxn modelId="{6FDBF976-6D9D-4F11-ABA0-C53E7A3073F6}" type="presParOf" srcId="{4B1C22A1-8D91-49C0-BE90-1A4299959EFC}" destId="{2D3203F3-3ACC-4476-BD1F-25567857FFE5}" srcOrd="0" destOrd="0" presId="urn:microsoft.com/office/officeart/2008/layout/VerticalCurvedList"/>
    <dgm:cxn modelId="{2AC837C4-DB35-42C3-BFFC-3DAAF30A7327}" type="presParOf" srcId="{D4EF144E-FC40-40D6-A5C0-842CFF18B9C7}" destId="{EF765E90-8664-4BBE-8A4B-738B11E97A65}" srcOrd="9" destOrd="0" presId="urn:microsoft.com/office/officeart/2008/layout/VerticalCurvedList"/>
    <dgm:cxn modelId="{3B2E04E0-5043-438A-95A5-01119B6ED37F}" type="presParOf" srcId="{D4EF144E-FC40-40D6-A5C0-842CFF18B9C7}" destId="{5E49B9A3-A072-43E6-987C-37B236C9CD53}" srcOrd="10" destOrd="0" presId="urn:microsoft.com/office/officeart/2008/layout/VerticalCurvedList"/>
    <dgm:cxn modelId="{32BE8B1F-1101-4B33-867F-648984B0024D}" type="presParOf" srcId="{5E49B9A3-A072-43E6-987C-37B236C9CD53}" destId="{B41F1255-3E86-4431-A54E-C0B48F214B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23787-DA4D-49E5-A623-322E990B6F30}">
      <dsp:nvSpPr>
        <dsp:cNvPr id="0" name=""/>
        <dsp:cNvSpPr/>
      </dsp:nvSpPr>
      <dsp:spPr>
        <a:xfrm>
          <a:off x="-4969429" y="-761432"/>
          <a:ext cx="5918400" cy="5918400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911C2-5AFC-49A3-B295-E5EEA7F6E210}">
      <dsp:nvSpPr>
        <dsp:cNvPr id="0" name=""/>
        <dsp:cNvSpPr/>
      </dsp:nvSpPr>
      <dsp:spPr>
        <a:xfrm>
          <a:off x="610335" y="439553"/>
          <a:ext cx="8778041" cy="8791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L’invecchiamento della popolazione e la ricchezza delle famiglie in Italia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610335" y="439553"/>
        <a:ext cx="8778041" cy="879107"/>
      </dsp:txXfrm>
    </dsp:sp>
    <dsp:sp modelId="{89F46256-D6A4-4E21-9014-22C1132301C2}">
      <dsp:nvSpPr>
        <dsp:cNvPr id="0" name=""/>
        <dsp:cNvSpPr/>
      </dsp:nvSpPr>
      <dsp:spPr>
        <a:xfrm>
          <a:off x="60893" y="329665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7FBE6-761B-42F9-9FBA-AD8C290A14F0}">
      <dsp:nvSpPr>
        <dsp:cNvPr id="0" name=""/>
        <dsp:cNvSpPr/>
      </dsp:nvSpPr>
      <dsp:spPr>
        <a:xfrm>
          <a:off x="929891" y="1758214"/>
          <a:ext cx="8458485" cy="879107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Perché l’educazione finanziaria è utile a una popolazione longeva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929891" y="1758214"/>
        <a:ext cx="8458485" cy="879107"/>
      </dsp:txXfrm>
    </dsp:sp>
    <dsp:sp modelId="{29240A0A-2538-4136-8ACB-D69071764DD5}">
      <dsp:nvSpPr>
        <dsp:cNvPr id="0" name=""/>
        <dsp:cNvSpPr/>
      </dsp:nvSpPr>
      <dsp:spPr>
        <a:xfrm>
          <a:off x="380449" y="1648326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D063E-8A85-4A89-8A63-83C16AB14C43}">
      <dsp:nvSpPr>
        <dsp:cNvPr id="0" name=""/>
        <dsp:cNvSpPr/>
      </dsp:nvSpPr>
      <dsp:spPr>
        <a:xfrm>
          <a:off x="610335" y="3076875"/>
          <a:ext cx="8778041" cy="879107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Le iniziative formative della Banca d’Italia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610335" y="3076875"/>
        <a:ext cx="8778041" cy="879107"/>
      </dsp:txXfrm>
    </dsp:sp>
    <dsp:sp modelId="{2D3203F3-3ACC-4476-BD1F-25567857FFE5}">
      <dsp:nvSpPr>
        <dsp:cNvPr id="0" name=""/>
        <dsp:cNvSpPr/>
      </dsp:nvSpPr>
      <dsp:spPr>
        <a:xfrm>
          <a:off x="60893" y="2966986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23787-DA4D-49E5-A623-322E990B6F30}">
      <dsp:nvSpPr>
        <dsp:cNvPr id="0" name=""/>
        <dsp:cNvSpPr/>
      </dsp:nvSpPr>
      <dsp:spPr>
        <a:xfrm>
          <a:off x="-4969429" y="-761432"/>
          <a:ext cx="5918400" cy="5918400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911C2-5AFC-49A3-B295-E5EEA7F6E210}">
      <dsp:nvSpPr>
        <dsp:cNvPr id="0" name=""/>
        <dsp:cNvSpPr/>
      </dsp:nvSpPr>
      <dsp:spPr>
        <a:xfrm>
          <a:off x="610335" y="439553"/>
          <a:ext cx="8778041" cy="8791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Introduzione </a:t>
          </a:r>
          <a:r>
            <a:rPr lang="it-IT" sz="2600" kern="12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e accesso all’home </a:t>
          </a: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banking da pc e da </a:t>
          </a:r>
          <a:r>
            <a:rPr lang="it-IT" sz="2600" kern="1200" dirty="0" err="1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device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610335" y="439553"/>
        <a:ext cx="8778041" cy="879107"/>
      </dsp:txXfrm>
    </dsp:sp>
    <dsp:sp modelId="{89F46256-D6A4-4E21-9014-22C1132301C2}">
      <dsp:nvSpPr>
        <dsp:cNvPr id="0" name=""/>
        <dsp:cNvSpPr/>
      </dsp:nvSpPr>
      <dsp:spPr>
        <a:xfrm>
          <a:off x="60893" y="329665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7FBE6-761B-42F9-9FBA-AD8C290A14F0}">
      <dsp:nvSpPr>
        <dsp:cNvPr id="0" name=""/>
        <dsp:cNvSpPr/>
      </dsp:nvSpPr>
      <dsp:spPr>
        <a:xfrm>
          <a:off x="929891" y="1758214"/>
          <a:ext cx="8458485" cy="879107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</a:t>
          </a:r>
          <a:r>
            <a:rPr lang="it-IT" sz="2600" kern="12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gestione del conto </a:t>
          </a: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online: come usare questi servizi bancari in modo corretto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929891" y="1758214"/>
        <a:ext cx="8458485" cy="879107"/>
      </dsp:txXfrm>
    </dsp:sp>
    <dsp:sp modelId="{29240A0A-2538-4136-8ACB-D69071764DD5}">
      <dsp:nvSpPr>
        <dsp:cNvPr id="0" name=""/>
        <dsp:cNvSpPr/>
      </dsp:nvSpPr>
      <dsp:spPr>
        <a:xfrm>
          <a:off x="380449" y="1648326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D063E-8A85-4A89-8A63-83C16AB14C43}">
      <dsp:nvSpPr>
        <dsp:cNvPr id="0" name=""/>
        <dsp:cNvSpPr/>
      </dsp:nvSpPr>
      <dsp:spPr>
        <a:xfrm>
          <a:off x="610335" y="3076875"/>
          <a:ext cx="8778041" cy="879107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791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</a:t>
          </a:r>
          <a:r>
            <a:rPr lang="it-IT" sz="2600" kern="1200" dirty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sicurezza nell’utilizzo dell’home </a:t>
          </a:r>
          <a:r>
            <a:rPr lang="it-IT" sz="26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banking: conoscere i rischi ed evitare le truffe</a:t>
          </a:r>
          <a:endParaRPr lang="it-IT" sz="26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610335" y="3076875"/>
        <a:ext cx="8778041" cy="879107"/>
      </dsp:txXfrm>
    </dsp:sp>
    <dsp:sp modelId="{2D3203F3-3ACC-4476-BD1F-25567857FFE5}">
      <dsp:nvSpPr>
        <dsp:cNvPr id="0" name=""/>
        <dsp:cNvSpPr/>
      </dsp:nvSpPr>
      <dsp:spPr>
        <a:xfrm>
          <a:off x="60893" y="2966986"/>
          <a:ext cx="1098884" cy="10988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23787-DA4D-49E5-A623-322E990B6F30}">
      <dsp:nvSpPr>
        <dsp:cNvPr id="0" name=""/>
        <dsp:cNvSpPr/>
      </dsp:nvSpPr>
      <dsp:spPr>
        <a:xfrm>
          <a:off x="-4969429" y="-761432"/>
          <a:ext cx="5918400" cy="5918400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911C2-5AFC-49A3-B295-E5EEA7F6E210}">
      <dsp:nvSpPr>
        <dsp:cNvPr id="0" name=""/>
        <dsp:cNvSpPr/>
      </dsp:nvSpPr>
      <dsp:spPr>
        <a:xfrm>
          <a:off x="415174" y="274633"/>
          <a:ext cx="8973203" cy="5496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5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Perché è importante investire</a:t>
          </a:r>
          <a:endParaRPr lang="it-IT" sz="20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415174" y="274633"/>
        <a:ext cx="8973203" cy="549617"/>
      </dsp:txXfrm>
    </dsp:sp>
    <dsp:sp modelId="{89F46256-D6A4-4E21-9014-22C1132301C2}">
      <dsp:nvSpPr>
        <dsp:cNvPr id="0" name=""/>
        <dsp:cNvSpPr/>
      </dsp:nvSpPr>
      <dsp:spPr>
        <a:xfrm>
          <a:off x="71663" y="205930"/>
          <a:ext cx="687022" cy="687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B492F-99D2-49AD-9B4D-58A0D0680C2A}">
      <dsp:nvSpPr>
        <dsp:cNvPr id="0" name=""/>
        <dsp:cNvSpPr/>
      </dsp:nvSpPr>
      <dsp:spPr>
        <a:xfrm>
          <a:off x="809014" y="1098796"/>
          <a:ext cx="8579362" cy="549617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5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 principali strumenti finanziari</a:t>
          </a:r>
          <a:endParaRPr lang="it-IT" sz="20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809014" y="1098796"/>
        <a:ext cx="8579362" cy="549617"/>
      </dsp:txXfrm>
    </dsp:sp>
    <dsp:sp modelId="{9844A7EC-AD12-42EC-B8F5-E416D828DA3A}">
      <dsp:nvSpPr>
        <dsp:cNvPr id="0" name=""/>
        <dsp:cNvSpPr/>
      </dsp:nvSpPr>
      <dsp:spPr>
        <a:xfrm>
          <a:off x="465503" y="1030093"/>
          <a:ext cx="687022" cy="687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8BFC1-2F7B-44F4-91BF-06355805B82C}">
      <dsp:nvSpPr>
        <dsp:cNvPr id="0" name=""/>
        <dsp:cNvSpPr/>
      </dsp:nvSpPr>
      <dsp:spPr>
        <a:xfrm>
          <a:off x="929891" y="1922959"/>
          <a:ext cx="8458485" cy="549617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5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 relazione rischio rendimento</a:t>
          </a:r>
          <a:endParaRPr lang="it-IT" sz="20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929891" y="1922959"/>
        <a:ext cx="8458485" cy="549617"/>
      </dsp:txXfrm>
    </dsp:sp>
    <dsp:sp modelId="{29240A0A-2538-4136-8ACB-D69071764DD5}">
      <dsp:nvSpPr>
        <dsp:cNvPr id="0" name=""/>
        <dsp:cNvSpPr/>
      </dsp:nvSpPr>
      <dsp:spPr>
        <a:xfrm>
          <a:off x="586380" y="1854256"/>
          <a:ext cx="687022" cy="687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F322B-4DF6-4068-8DC5-CF56D2CB0081}">
      <dsp:nvSpPr>
        <dsp:cNvPr id="0" name=""/>
        <dsp:cNvSpPr/>
      </dsp:nvSpPr>
      <dsp:spPr>
        <a:xfrm>
          <a:off x="809014" y="2747122"/>
          <a:ext cx="8579362" cy="549617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5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La diversificazione del rischio</a:t>
          </a:r>
          <a:endParaRPr lang="it-IT" sz="20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809014" y="2747122"/>
        <a:ext cx="8579362" cy="549617"/>
      </dsp:txXfrm>
    </dsp:sp>
    <dsp:sp modelId="{2D3203F3-3ACC-4476-BD1F-25567857FFE5}">
      <dsp:nvSpPr>
        <dsp:cNvPr id="0" name=""/>
        <dsp:cNvSpPr/>
      </dsp:nvSpPr>
      <dsp:spPr>
        <a:xfrm>
          <a:off x="465503" y="2678419"/>
          <a:ext cx="687022" cy="687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65E90-8664-4BBE-8A4B-738B11E97A65}">
      <dsp:nvSpPr>
        <dsp:cNvPr id="0" name=""/>
        <dsp:cNvSpPr/>
      </dsp:nvSpPr>
      <dsp:spPr>
        <a:xfrm>
          <a:off x="415174" y="3571285"/>
          <a:ext cx="8973203" cy="549617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5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rPr>
            <a:t>Esempi pratici – la creazione del nostro portafoglio</a:t>
          </a:r>
          <a:endParaRPr lang="it-IT" sz="2000" kern="1200" dirty="0">
            <a:latin typeface="Calibri" panose="020F0502020204030204" pitchFamily="34" charset="0"/>
            <a:ea typeface="Cambria Math" pitchFamily="18" charset="0"/>
            <a:cs typeface="Calibri" panose="020F0502020204030204" pitchFamily="34" charset="0"/>
          </a:endParaRPr>
        </a:p>
      </dsp:txBody>
      <dsp:txXfrm>
        <a:off x="415174" y="3571285"/>
        <a:ext cx="8973203" cy="549617"/>
      </dsp:txXfrm>
    </dsp:sp>
    <dsp:sp modelId="{B41F1255-3E86-4431-A54E-C0B48F214B9C}">
      <dsp:nvSpPr>
        <dsp:cNvPr id="0" name=""/>
        <dsp:cNvSpPr/>
      </dsp:nvSpPr>
      <dsp:spPr>
        <a:xfrm>
          <a:off x="71663" y="3502582"/>
          <a:ext cx="687022" cy="687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61EEF-FB5A-4D54-9D73-37870ED00DB1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90713-0738-45BB-AB28-DA7DA0932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652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37BE0-04C4-4A16-94AA-C90F727C592E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FCB3C-E560-4C79-9D46-96963AF0B4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40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102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541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831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97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886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226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968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47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99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0C446-A8AA-48BD-9872-A77FEC2F86A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157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FCB3C-E560-4C79-9D46-96963AF0B43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18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 hidden="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3" name="Rectangle 5" hidden="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91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640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/>
          <p:cNvSpPr>
            <a:spLocks noGrp="1"/>
          </p:cNvSpPr>
          <p:nvPr>
            <p:ph type="title" hasCustomPrompt="1"/>
          </p:nvPr>
        </p:nvSpPr>
        <p:spPr>
          <a:xfrm>
            <a:off x="1134952" y="1"/>
            <a:ext cx="10218848" cy="9144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  <a:latin typeface="Dosis regular" pitchFamily="2" charset="0"/>
              </a:defRPr>
            </a:lvl1pPr>
          </a:lstStyle>
          <a:p>
            <a:r>
              <a:rPr lang="it-IT" dirty="0" smtClean="0"/>
              <a:t>Tema della slide</a:t>
            </a:r>
            <a:endParaRPr lang="it-IT" dirty="0"/>
          </a:p>
        </p:txBody>
      </p:sp>
      <p:sp>
        <p:nvSpPr>
          <p:cNvPr id="17" name="Ovale 16"/>
          <p:cNvSpPr/>
          <p:nvPr userDrawn="1"/>
        </p:nvSpPr>
        <p:spPr>
          <a:xfrm>
            <a:off x="10351596" y="-4909"/>
            <a:ext cx="939115" cy="93911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 userDrawn="1"/>
        </p:nvSpPr>
        <p:spPr>
          <a:xfrm>
            <a:off x="10808927" y="-4909"/>
            <a:ext cx="1383073" cy="939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062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3" y="-1"/>
            <a:ext cx="1838447" cy="6858001"/>
          </a:xfrm>
          <a:prstGeom prst="rect">
            <a:avLst/>
          </a:prstGeom>
          <a:solidFill>
            <a:srgbClr val="3762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25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7579305" y="2992653"/>
            <a:ext cx="3674595" cy="1507015"/>
          </a:xfrm>
          <a:prstGeom prst="rect">
            <a:avLst/>
          </a:prstGeom>
        </p:spPr>
        <p:txBody>
          <a:bodyPr vert="horz" lIns="49496" tIns="24748" rIns="49496" bIns="247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1733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TITOLO</a:t>
            </a:r>
          </a:p>
          <a:p>
            <a:pPr algn="r"/>
            <a:r>
              <a:rPr lang="it-IT" sz="1733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CAPITOLO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6670942" y="5245209"/>
            <a:ext cx="4582961" cy="1507015"/>
          </a:xfrm>
          <a:prstGeom prst="rect">
            <a:avLst/>
          </a:prstGeom>
        </p:spPr>
        <p:txBody>
          <a:bodyPr vert="horz" lIns="49496" tIns="24748" rIns="49496" bIns="247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975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TITOLO PRESENTAZIONE / Luogo e data</a:t>
            </a:r>
          </a:p>
        </p:txBody>
      </p:sp>
      <p:pic>
        <p:nvPicPr>
          <p:cNvPr id="18" name="Immagine 17" descr="Grafica color Bianco.pn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973" y="5968882"/>
            <a:ext cx="1035415" cy="914439"/>
          </a:xfrm>
          <a:prstGeom prst="rect">
            <a:avLst/>
          </a:prstGeom>
        </p:spPr>
      </p:pic>
      <p:sp>
        <p:nvSpPr>
          <p:cNvPr id="19" name="Segnaposto numero diapositiva 1"/>
          <p:cNvSpPr txBox="1">
            <a:spLocks/>
          </p:cNvSpPr>
          <p:nvPr/>
        </p:nvSpPr>
        <p:spPr>
          <a:xfrm>
            <a:off x="2289698" y="6500268"/>
            <a:ext cx="1457655" cy="332339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8D8D7F8-D71E-DA4D-86FF-F53EB5FAA1E6}" type="slidenum">
              <a:rPr lang="it-IT" sz="1089" b="1" smtClean="0">
                <a:solidFill>
                  <a:schemeClr val="bg1"/>
                </a:solidFill>
                <a:latin typeface="Montserrat Light"/>
                <a:cs typeface="Montserrat Light"/>
              </a:rPr>
              <a:pPr algn="r"/>
              <a:t>‹N›</a:t>
            </a:fld>
            <a:endParaRPr lang="it-IT" sz="1089" b="1" dirty="0">
              <a:solidFill>
                <a:schemeClr val="bg1"/>
              </a:solidFill>
              <a:latin typeface="Montserrat Light"/>
              <a:cs typeface="Montserrat Light"/>
            </a:endParaRPr>
          </a:p>
        </p:txBody>
      </p:sp>
      <p:pic>
        <p:nvPicPr>
          <p:cNvPr id="13" name="Immagine 12" descr="economiapertutti_logo_RGB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1497" y="6057019"/>
            <a:ext cx="1559816" cy="53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</p:sldLayoutIdLst>
  <p:hf sldNum="0" hdr="0" ftr="0" dt="0"/>
  <p:txStyles>
    <p:titleStyle>
      <a:lvl1pPr algn="ctr" defTabSz="311071" rtl="0" eaLnBrk="1" latinLnBrk="0" hangingPunct="1">
        <a:spcBef>
          <a:spcPct val="0"/>
        </a:spcBef>
        <a:buNone/>
        <a:defRPr sz="29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304" indent="-233304" algn="l" defTabSz="311071" rtl="0" eaLnBrk="1" latinLnBrk="0" hangingPunct="1">
        <a:spcBef>
          <a:spcPct val="20000"/>
        </a:spcBef>
        <a:buFont typeface="Arial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05490" indent="-194419" algn="l" defTabSz="311071" rtl="0" eaLnBrk="1" latinLnBrk="0" hangingPunct="1">
        <a:spcBef>
          <a:spcPct val="20000"/>
        </a:spcBef>
        <a:buFont typeface="Arial"/>
        <a:buChar char="–"/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777679" indent="-155536" algn="l" defTabSz="311071" rtl="0" eaLnBrk="1" latinLnBrk="0" hangingPunct="1">
        <a:spcBef>
          <a:spcPct val="20000"/>
        </a:spcBef>
        <a:buFont typeface="Arial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088749" indent="-155536" algn="l" defTabSz="311071" rtl="0" eaLnBrk="1" latinLnBrk="0" hangingPunct="1">
        <a:spcBef>
          <a:spcPct val="20000"/>
        </a:spcBef>
        <a:buFont typeface="Arial"/>
        <a:buChar char="–"/>
        <a:defRPr sz="1361" kern="1200">
          <a:solidFill>
            <a:schemeClr val="tx1"/>
          </a:solidFill>
          <a:latin typeface="+mn-lt"/>
          <a:ea typeface="+mn-ea"/>
          <a:cs typeface="+mn-cs"/>
        </a:defRPr>
      </a:lvl4pPr>
      <a:lvl5pPr marL="1399820" indent="-155536" algn="l" defTabSz="311071" rtl="0" eaLnBrk="1" latinLnBrk="0" hangingPunct="1">
        <a:spcBef>
          <a:spcPct val="20000"/>
        </a:spcBef>
        <a:buFont typeface="Arial"/>
        <a:buChar char="»"/>
        <a:defRPr sz="1361" kern="1200">
          <a:solidFill>
            <a:schemeClr val="tx1"/>
          </a:solidFill>
          <a:latin typeface="+mn-lt"/>
          <a:ea typeface="+mn-ea"/>
          <a:cs typeface="+mn-cs"/>
        </a:defRPr>
      </a:lvl5pPr>
      <a:lvl6pPr marL="1710892" indent="-155536" algn="l" defTabSz="311071" rtl="0" eaLnBrk="1" latinLnBrk="0" hangingPunct="1">
        <a:spcBef>
          <a:spcPct val="20000"/>
        </a:spcBef>
        <a:buFont typeface="Arial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2021963" indent="-155536" algn="l" defTabSz="311071" rtl="0" eaLnBrk="1" latinLnBrk="0" hangingPunct="1">
        <a:spcBef>
          <a:spcPct val="20000"/>
        </a:spcBef>
        <a:buFont typeface="Arial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333034" indent="-155536" algn="l" defTabSz="311071" rtl="0" eaLnBrk="1" latinLnBrk="0" hangingPunct="1">
        <a:spcBef>
          <a:spcPct val="20000"/>
        </a:spcBef>
        <a:buFont typeface="Arial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644105" indent="-155536" algn="l" defTabSz="311071" rtl="0" eaLnBrk="1" latinLnBrk="0" hangingPunct="1">
        <a:spcBef>
          <a:spcPct val="20000"/>
        </a:spcBef>
        <a:buFont typeface="Arial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1pPr>
      <a:lvl2pPr marL="311071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2pPr>
      <a:lvl3pPr marL="622143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3pPr>
      <a:lvl4pPr marL="933214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4pPr>
      <a:lvl5pPr marL="1244284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5pPr>
      <a:lvl6pPr marL="1555356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6pPr>
      <a:lvl7pPr marL="1866427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7pPr>
      <a:lvl8pPr marL="2177498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8pPr>
      <a:lvl9pPr marL="2488568" algn="l" defTabSz="311071" rtl="0" eaLnBrk="1" latinLnBrk="0" hangingPunct="1">
        <a:defRPr sz="12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economiapertutti.bancaditalia.i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064774" y="1597960"/>
            <a:ext cx="9370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endParaRPr lang="it-IT" sz="3600" b="1" dirty="0">
              <a:solidFill>
                <a:srgbClr val="4F81B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Longevità ed educazione finanziaria in Italia</a:t>
            </a:r>
          </a:p>
          <a:p>
            <a:endParaRPr lang="it-IT" sz="2700" b="1" dirty="0" smtClean="0">
              <a:solidFill>
                <a:srgbClr val="4F81B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700" b="1" dirty="0">
              <a:solidFill>
                <a:srgbClr val="4F81B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400" i="1" dirty="0" smtClean="0">
                <a:solidFill>
                  <a:srgbClr val="194282"/>
                </a:solidFill>
              </a:rPr>
              <a:t>Alessandra Mori – Banca d’Italia </a:t>
            </a:r>
            <a:r>
              <a:rPr lang="it-IT" sz="2400" i="1" dirty="0">
                <a:solidFill>
                  <a:srgbClr val="194282"/>
                </a:solidFill>
              </a:rPr>
              <a:t>– </a:t>
            </a:r>
            <a:r>
              <a:rPr lang="it-IT" sz="2400" i="1" dirty="0" smtClean="0">
                <a:solidFill>
                  <a:srgbClr val="194282"/>
                </a:solidFill>
              </a:rPr>
              <a:t>Sede di Milano</a:t>
            </a:r>
            <a:endParaRPr lang="it-IT" sz="2400" i="1" dirty="0">
              <a:solidFill>
                <a:srgbClr val="194282"/>
              </a:solidFill>
            </a:endParaRPr>
          </a:p>
          <a:p>
            <a:pPr algn="ctr"/>
            <a:r>
              <a:rPr lang="it-IT" sz="2400" i="1" dirty="0" smtClean="0">
                <a:solidFill>
                  <a:srgbClr val="194282"/>
                </a:solidFill>
              </a:rPr>
              <a:t>Referente per l’Educazione Finanziaria</a:t>
            </a:r>
            <a:endParaRPr lang="it-IT" sz="2400" i="1" dirty="0">
              <a:solidFill>
                <a:srgbClr val="194282"/>
              </a:solidFill>
            </a:endParaRPr>
          </a:p>
          <a:p>
            <a:pPr algn="ctr" defTabSz="1219170"/>
            <a:endParaRPr lang="it-IT" sz="24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9170"/>
            <a:endParaRPr lang="it-IT" sz="2400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it-IT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064774" y="5765826"/>
            <a:ext cx="87802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r>
              <a:rPr lang="it-IT" sz="2400" i="1" dirty="0" smtClean="0">
                <a:solidFill>
                  <a:srgbClr val="194282"/>
                </a:solidFill>
              </a:rPr>
              <a:t>EVENTO - </a:t>
            </a:r>
            <a:r>
              <a:rPr lang="it-IT" sz="2400" i="1" dirty="0">
                <a:solidFill>
                  <a:srgbClr val="194282"/>
                </a:solidFill>
              </a:rPr>
              <a:t>Tradizione e innovazione: quando gli antipodi creano </a:t>
            </a:r>
            <a:r>
              <a:rPr lang="it-IT" sz="2400" i="1" dirty="0" smtClean="0">
                <a:solidFill>
                  <a:srgbClr val="194282"/>
                </a:solidFill>
              </a:rPr>
              <a:t>valore</a:t>
            </a:r>
          </a:p>
          <a:p>
            <a:pPr defTabSz="1219170"/>
            <a:r>
              <a:rPr lang="it-IT" sz="2400" i="1" dirty="0" smtClean="0">
                <a:solidFill>
                  <a:srgbClr val="194282"/>
                </a:solidFill>
              </a:rPr>
              <a:t>Salone del Risparmio, 15 Aprile 2025</a:t>
            </a:r>
            <a:endParaRPr lang="it-IT" sz="2400" i="1" dirty="0">
              <a:solidFill>
                <a:srgbClr val="1942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9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6273" y="336002"/>
            <a:ext cx="8793572" cy="650147"/>
          </a:xfrm>
          <a:prstGeom prst="rect">
            <a:avLst/>
          </a:prstGeom>
          <a:noFill/>
          <a:ln>
            <a:noFill/>
          </a:ln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lang="it-IT" altLang="it-IT" sz="2600" b="1" dirty="0" smtClean="0">
                <a:solidFill>
                  <a:srgbClr val="194282"/>
                </a:solidFill>
                <a:latin typeface="Calibri Light" panose="020F0302020204030204" pitchFamily="34" charset="0"/>
                <a:ea typeface="Cambria Math" pitchFamily="18" charset="0"/>
                <a:cs typeface="Calibri" panose="020F0502020204030204" pitchFamily="34" charset="0"/>
              </a:defRPr>
            </a:lvl1pPr>
            <a:lvl2pPr marL="742950" indent="-285750" algn="just">
              <a:spcBef>
                <a:spcPct val="20000"/>
              </a:spcBef>
              <a:buFont typeface="Arial" charset="0"/>
              <a:buChar char="–"/>
              <a:defRPr lang="it-IT" altLang="it-IT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algn="just">
              <a:spcBef>
                <a:spcPct val="20000"/>
              </a:spcBef>
              <a:buFont typeface="Arial" charset="0"/>
              <a:buChar char="•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algn="just">
              <a:spcBef>
                <a:spcPct val="20000"/>
              </a:spcBef>
              <a:buFont typeface="Arial" charset="0"/>
              <a:buChar char="–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algn="just">
              <a:spcBef>
                <a:spcPct val="20000"/>
              </a:spcBef>
              <a:buFont typeface="Arial" charset="0"/>
              <a:buChar char="»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pPr marL="179387" algn="l">
              <a:spcAft>
                <a:spcPts val="0"/>
              </a:spcAft>
            </a:pPr>
            <a:r>
              <a:rPr lang="it-IT" sz="2800" dirty="0" smtClean="0">
                <a:latin typeface="+mj-lt"/>
              </a:rPr>
              <a:t>Le Donne Contano! Modulo ABC degli investimenti</a:t>
            </a:r>
            <a:endParaRPr lang="it-IT" sz="2800" dirty="0"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3506743256"/>
              </p:ext>
            </p:extLst>
          </p:nvPr>
        </p:nvGraphicFramePr>
        <p:xfrm>
          <a:off x="2149642" y="1636296"/>
          <a:ext cx="9448800" cy="439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537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9"/>
          <p:cNvSpPr txBox="1">
            <a:spLocks/>
          </p:cNvSpPr>
          <p:nvPr/>
        </p:nvSpPr>
        <p:spPr>
          <a:xfrm>
            <a:off x="2105146" y="871995"/>
            <a:ext cx="9685712" cy="29769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pPr marL="135463" indent="0">
              <a:buFont typeface="Arial"/>
              <a:buNone/>
            </a:pPr>
            <a:endParaRPr lang="it-IT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  <a:sym typeface="Arial"/>
            </a:endParaRPr>
          </a:p>
          <a:p>
            <a:pPr marL="135463" indent="0">
              <a:buFont typeface="Arial"/>
              <a:buNone/>
            </a:pPr>
            <a:endParaRPr lang="it-IT" sz="2533" dirty="0">
              <a:sym typeface="Arial"/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Per concludere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785255" y="990128"/>
            <a:ext cx="5094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2"/>
                </a:solidFill>
                <a:cs typeface="Times New Roman" pitchFamily="18" charset="0"/>
              </a:rPr>
              <a:t>La Banca d’Italia è una istituzione pubblica: offre formazione </a:t>
            </a:r>
            <a:r>
              <a:rPr lang="it-IT" sz="2400" b="1" dirty="0" smtClean="0">
                <a:solidFill>
                  <a:schemeClr val="tx2"/>
                </a:solidFill>
                <a:cs typeface="Times New Roman" pitchFamily="18" charset="0"/>
              </a:rPr>
              <a:t>gratuita e senza finalità commerciali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2"/>
                </a:solidFill>
                <a:cs typeface="Times New Roman" pitchFamily="18" charset="0"/>
              </a:rPr>
              <a:t>L’educazione finanziaria è uno strumento che accresce </a:t>
            </a:r>
            <a:r>
              <a:rPr lang="it-IT" sz="2400" b="1" dirty="0" smtClean="0">
                <a:solidFill>
                  <a:schemeClr val="tx2"/>
                </a:solidFill>
                <a:cs typeface="Times New Roman" pitchFamily="18" charset="0"/>
              </a:rPr>
              <a:t>l’inclusione, </a:t>
            </a:r>
            <a:r>
              <a:rPr lang="it-IT" sz="2400" dirty="0" smtClean="0">
                <a:solidFill>
                  <a:schemeClr val="tx2"/>
                </a:solidFill>
                <a:cs typeface="Times New Roman" pitchFamily="18" charset="0"/>
              </a:rPr>
              <a:t>promuove</a:t>
            </a:r>
            <a:r>
              <a:rPr lang="it-IT" sz="2400" b="1" dirty="0" smtClean="0">
                <a:solidFill>
                  <a:schemeClr val="tx2"/>
                </a:solidFill>
                <a:cs typeface="Times New Roman" pitchFamily="18" charset="0"/>
              </a:rPr>
              <a:t> la stabilità finanziaria </a:t>
            </a:r>
            <a:r>
              <a:rPr lang="it-IT" sz="2400" dirty="0" smtClean="0">
                <a:solidFill>
                  <a:schemeClr val="tx2"/>
                </a:solidFill>
                <a:cs typeface="Times New Roman" pitchFamily="18" charset="0"/>
              </a:rPr>
              <a:t>e agevola il meccanismo di trasmissione </a:t>
            </a:r>
            <a:r>
              <a:rPr lang="it-IT" sz="2400" b="1" dirty="0" smtClean="0">
                <a:solidFill>
                  <a:schemeClr val="tx2"/>
                </a:solidFill>
                <a:cs typeface="Times New Roman" pitchFamily="18" charset="0"/>
              </a:rPr>
              <a:t>della politica monetaria</a:t>
            </a:r>
            <a:endParaRPr lang="it-IT" sz="2400" b="1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410" y="1076034"/>
            <a:ext cx="4690856" cy="324450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005410" y="4896370"/>
            <a:ext cx="10426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cs typeface="Times New Roman" pitchFamily="18" charset="0"/>
              </a:rPr>
              <a:t>E’ importante una strategia nazionale per fare rete e agire in maniera sistemica</a:t>
            </a:r>
            <a:endParaRPr lang="it-IT" sz="2400" b="1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11269" y="2905314"/>
            <a:ext cx="35384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i="1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Grazie per l’attenzione</a:t>
            </a:r>
          </a:p>
          <a:p>
            <a:r>
              <a:rPr lang="it-IT" sz="2800" b="1" i="1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Domande</a:t>
            </a:r>
            <a:r>
              <a:rPr lang="it-IT" sz="2800" b="1" i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2140" y="932"/>
            <a:ext cx="4579860" cy="685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7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769" y="316337"/>
            <a:ext cx="10185095" cy="975059"/>
          </a:xfrm>
          <a:prstGeom prst="rect">
            <a:avLst/>
          </a:prstGeom>
          <a:noFill/>
          <a:ln>
            <a:noFill/>
          </a:ln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lang="it-IT" altLang="it-IT" sz="2600" b="1" dirty="0" smtClean="0">
                <a:solidFill>
                  <a:srgbClr val="194282"/>
                </a:solidFill>
                <a:latin typeface="Calibri Light" panose="020F0302020204030204" pitchFamily="34" charset="0"/>
                <a:ea typeface="Cambria Math" pitchFamily="18" charset="0"/>
                <a:cs typeface="Calibri" panose="020F0502020204030204" pitchFamily="34" charset="0"/>
              </a:defRPr>
            </a:lvl1pPr>
            <a:lvl2pPr marL="742950" indent="-285750" algn="just">
              <a:spcBef>
                <a:spcPct val="20000"/>
              </a:spcBef>
              <a:buFont typeface="Arial" charset="0"/>
              <a:buChar char="–"/>
              <a:defRPr lang="it-IT" altLang="it-IT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algn="just">
              <a:spcBef>
                <a:spcPct val="20000"/>
              </a:spcBef>
              <a:buFont typeface="Arial" charset="0"/>
              <a:buChar char="•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algn="just">
              <a:spcBef>
                <a:spcPct val="20000"/>
              </a:spcBef>
              <a:buFont typeface="Arial" charset="0"/>
              <a:buChar char="–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algn="just">
              <a:spcBef>
                <a:spcPct val="20000"/>
              </a:spcBef>
              <a:buFont typeface="Arial" charset="0"/>
              <a:buChar char="»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pPr marL="179387" algn="l">
              <a:spcAft>
                <a:spcPts val="0"/>
              </a:spcAft>
            </a:pPr>
            <a:r>
              <a:rPr lang="en-US" sz="2800" dirty="0" smtClean="0">
                <a:latin typeface="+mj-lt"/>
              </a:rPr>
              <a:t>Agenda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33900742"/>
              </p:ext>
            </p:extLst>
          </p:nvPr>
        </p:nvGraphicFramePr>
        <p:xfrm>
          <a:off x="2134420" y="1502481"/>
          <a:ext cx="9448800" cy="439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833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9"/>
          <p:cNvSpPr txBox="1">
            <a:spLocks/>
          </p:cNvSpPr>
          <p:nvPr/>
        </p:nvSpPr>
        <p:spPr>
          <a:xfrm>
            <a:off x="2105146" y="871995"/>
            <a:ext cx="9685712" cy="29769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pPr marL="135463" indent="0">
              <a:buFont typeface="Arial"/>
              <a:buNone/>
            </a:pPr>
            <a:endParaRPr lang="it-IT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  <a:sym typeface="Arial"/>
            </a:endParaRPr>
          </a:p>
          <a:p>
            <a:pPr marL="135463" indent="0">
              <a:buFont typeface="Arial"/>
              <a:buNone/>
            </a:pPr>
            <a:endParaRPr lang="it-IT" sz="2533" dirty="0">
              <a:sym typeface="Arial"/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Andamento demografico e distribuzione della ricchezza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81169" y="1020944"/>
            <a:ext cx="451888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Le proiezioni demografiche Istat indicano che nei prossimi 20 anni le persone con più di 65 anni costituiranno circa 1/3 della popolazione residente.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Le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scelte di investimento e la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domanda di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strumenti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finanziari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variano con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l’età.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Le famiglie tendono ad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accumulare ricchezza quando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sono giovani, per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ridurla quando invecchiano.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Tra il 2000 e il 2020 il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valore mediano della ricchezza netta dei nuclei familiari in età avanzata è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aumentato.</a:t>
            </a:r>
            <a:endParaRPr lang="it-IT" sz="2200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215" y="989734"/>
            <a:ext cx="5567965" cy="5086329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924215" y="6193802"/>
            <a:ext cx="572528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Fonte: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elaborazioni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su dati dell’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Indagine sui bilanci delle famiglie italiane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(IBF) sul 2000 e sul 2020. </a:t>
            </a:r>
          </a:p>
          <a:p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(1) La classe di età della famiglia è determinata dall’età del principale percettore di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reddito</a:t>
            </a:r>
            <a:endParaRPr lang="it-IT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6254756" y="1921232"/>
            <a:ext cx="823965" cy="3855467"/>
          </a:xfrm>
          <a:prstGeom prst="ellipse">
            <a:avLst/>
          </a:prstGeom>
          <a:solidFill>
            <a:srgbClr val="FFFF00">
              <a:alpha val="20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928727" y="1921231"/>
            <a:ext cx="823965" cy="3855467"/>
          </a:xfrm>
          <a:prstGeom prst="ellipse">
            <a:avLst/>
          </a:prstGeom>
          <a:solidFill>
            <a:srgbClr val="FFFF00">
              <a:alpha val="20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/>
          <p:cNvCxnSpPr/>
          <p:nvPr/>
        </p:nvCxnSpPr>
        <p:spPr>
          <a:xfrm>
            <a:off x="1484671" y="2969342"/>
            <a:ext cx="6459794" cy="19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011" y="1035089"/>
            <a:ext cx="2511362" cy="760275"/>
          </a:xfrm>
          <a:prstGeom prst="rect">
            <a:avLst/>
          </a:prstGeom>
        </p:spPr>
      </p:pic>
      <p:sp>
        <p:nvSpPr>
          <p:cNvPr id="2" name="Google Shape;144;p19"/>
          <p:cNvSpPr txBox="1">
            <a:spLocks/>
          </p:cNvSpPr>
          <p:nvPr/>
        </p:nvSpPr>
        <p:spPr>
          <a:xfrm>
            <a:off x="2105146" y="871995"/>
            <a:ext cx="9685712" cy="29769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pPr marL="135463" indent="0">
              <a:buFont typeface="Arial"/>
              <a:buNone/>
            </a:pPr>
            <a:endParaRPr lang="it-IT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  <a:sym typeface="Arial"/>
            </a:endParaRPr>
          </a:p>
          <a:p>
            <a:pPr marL="135463" indent="0">
              <a:buFont typeface="Arial"/>
              <a:buNone/>
            </a:pPr>
            <a:endParaRPr lang="it-IT" sz="2533" dirty="0">
              <a:sym typeface="Arial"/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Una ricchezza poco liquida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697273" y="911241"/>
            <a:ext cx="35832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Prevale la componente dell’abitazione di proprietà.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Si </a:t>
            </a:r>
            <a:r>
              <a:rPr lang="it-IT" sz="2000" dirty="0">
                <a:solidFill>
                  <a:schemeClr val="tx2"/>
                </a:solidFill>
                <a:cs typeface="Times New Roman" pitchFamily="18" charset="0"/>
              </a:rPr>
              <a:t>tratta di immobili acquistati da oltre 30 </a:t>
            </a: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anni, che potrebbero richiedere una riqualificazione energetica per essere collocati </a:t>
            </a:r>
            <a:r>
              <a:rPr lang="it-IT" sz="2000" dirty="0">
                <a:solidFill>
                  <a:schemeClr val="tx2"/>
                </a:solidFill>
                <a:cs typeface="Times New Roman" pitchFamily="18" charset="0"/>
              </a:rPr>
              <a:t>sul </a:t>
            </a: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mercato.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2"/>
                </a:solidFill>
                <a:cs typeface="Times New Roman" pitchFamily="18" charset="0"/>
              </a:rPr>
              <a:t>Anche i portafogli finanziari delle famiglie più anziane sono meno liquidi della media: minore l’incidenza dei </a:t>
            </a: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depositi, </a:t>
            </a:r>
            <a:r>
              <a:rPr lang="it-IT" sz="2000" dirty="0">
                <a:solidFill>
                  <a:schemeClr val="tx2"/>
                </a:solidFill>
                <a:cs typeface="Times New Roman" pitchFamily="18" charset="0"/>
              </a:rPr>
              <a:t>maggiore quella del risparmio gestito (</a:t>
            </a:r>
            <a:r>
              <a:rPr lang="it-IT" sz="2000" i="1" dirty="0">
                <a:solidFill>
                  <a:schemeClr val="tx2"/>
                </a:solidFill>
                <a:cs typeface="Times New Roman" pitchFamily="18" charset="0"/>
              </a:rPr>
              <a:t>non in figura</a:t>
            </a: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Grande opportunità ma anche elementi di attenzione…</a:t>
            </a:r>
            <a:endParaRPr lang="it-IT" sz="20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924215" y="6193802"/>
            <a:ext cx="728861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Fonte: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elaborazioni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su dati dell’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Indagine sui bilanci delle famiglie italiane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(IBF) sul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2020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(2)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Per ciascuna classe di età le barre rappresentano la quota di famiglie che vivono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in un’abitazione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di proprietà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(3) Dati riferiti alla Lombardia.</a:t>
            </a:r>
            <a:endParaRPr lang="it-IT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226" y="1025848"/>
            <a:ext cx="4550753" cy="493196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562" y="1784941"/>
            <a:ext cx="2511362" cy="3533127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6157525" y="1270110"/>
            <a:ext cx="2735044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500" dirty="0">
                <a:solidFill>
                  <a:srgbClr val="000000"/>
                </a:solidFill>
                <a:latin typeface="Helvetica LT Std"/>
              </a:rPr>
              <a:t>anni trascorsi </a:t>
            </a:r>
            <a:r>
              <a:rPr lang="it-IT" sz="1500" dirty="0" smtClean="0">
                <a:solidFill>
                  <a:srgbClr val="000000"/>
                </a:solidFill>
                <a:latin typeface="Helvetica LT Std"/>
              </a:rPr>
              <a:t>dall’acquisto (3)</a:t>
            </a:r>
            <a:endParaRPr lang="it-IT" sz="1500" dirty="0" smtClean="0">
              <a:solidFill>
                <a:srgbClr val="000000"/>
              </a:solidFill>
              <a:latin typeface="Helvetica LT Std"/>
            </a:endParaRPr>
          </a:p>
          <a:p>
            <a:endParaRPr lang="it-IT" dirty="0">
              <a:solidFill>
                <a:srgbClr val="000000"/>
              </a:solidFill>
              <a:latin typeface="Helvetica LT Std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Helvetica LT Std"/>
              </a:rPr>
              <a:t> </a:t>
            </a:r>
            <a:r>
              <a:rPr lang="it-IT" dirty="0">
                <a:solidFill>
                  <a:srgbClr val="000000"/>
                </a:solidFill>
                <a:latin typeface="Helvetica LT Std"/>
              </a:rPr>
              <a:t>	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7397" y="5303391"/>
            <a:ext cx="2511362" cy="633663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9646" b="5401"/>
          <a:stretch/>
        </p:blipFill>
        <p:spPr>
          <a:xfrm>
            <a:off x="6479222" y="5267957"/>
            <a:ext cx="2325318" cy="234273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593" y="5573717"/>
            <a:ext cx="1066800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3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9"/>
          <p:cNvSpPr txBox="1">
            <a:spLocks/>
          </p:cNvSpPr>
          <p:nvPr/>
        </p:nvSpPr>
        <p:spPr>
          <a:xfrm>
            <a:off x="2105146" y="871995"/>
            <a:ext cx="9685712" cy="29769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pPr marL="135463" indent="0">
              <a:buFont typeface="Arial"/>
              <a:buNone/>
            </a:pPr>
            <a:endParaRPr lang="it-IT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  <a:sym typeface="Arial"/>
            </a:endParaRPr>
          </a:p>
          <a:p>
            <a:pPr marL="135463" indent="0">
              <a:buFont typeface="Arial"/>
              <a:buNone/>
            </a:pPr>
            <a:endParaRPr lang="it-IT" sz="2533" dirty="0">
              <a:sym typeface="Arial"/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Utilizzo degli strumenti finanziari e competenze finanziarie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415685" y="1020944"/>
            <a:ext cx="468437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Infatti…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L’accesso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e l’utilizzo dei servizi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di pagamento e finanziari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sono diversi a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seconda delle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fasce di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età.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Tra i nuclei più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anziani: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minor uso di moneta elettronica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maggior uso del contante.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Nelle famiglie più anziane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le conoscenze finanziarie di base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sono basse.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E’ molto inferiore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l’uso dei servizi bancari offerti tramite i canali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digitali (</a:t>
            </a:r>
            <a:r>
              <a:rPr lang="it-IT" sz="2200" i="1" dirty="0" err="1" smtClean="0">
                <a:solidFill>
                  <a:schemeClr val="tx2"/>
                </a:solidFill>
                <a:cs typeface="Times New Roman" pitchFamily="18" charset="0"/>
              </a:rPr>
              <a:t>digital</a:t>
            </a:r>
            <a:r>
              <a:rPr lang="it-IT" sz="2200" i="1" dirty="0" smtClean="0">
                <a:solidFill>
                  <a:schemeClr val="tx2"/>
                </a:solidFill>
                <a:cs typeface="Times New Roman" pitchFamily="18" charset="0"/>
              </a:rPr>
              <a:t> divide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). Il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divario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è più contenuto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nel Mezzogiorno,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dove il </a:t>
            </a:r>
            <a:r>
              <a:rPr lang="it-IT" sz="2200" dirty="0">
                <a:solidFill>
                  <a:schemeClr val="tx2"/>
                </a:solidFill>
                <a:cs typeface="Times New Roman" pitchFamily="18" charset="0"/>
              </a:rPr>
              <a:t>ricorso a tali strumenti è 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modesto.</a:t>
            </a:r>
            <a:endParaRPr lang="it-IT" sz="2200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924215" y="6193802"/>
            <a:ext cx="57252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Fonte: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elaborazioni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su dati dell’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Indagine sui bilanci delle famiglie italiane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(IBF) sul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2020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(3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) Ciascuna barra rappresenta la differenza tra il dato della classe di 65 anni e oltre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e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quello </a:t>
            </a:r>
            <a:r>
              <a:rPr lang="it-IT" sz="1100" dirty="0" smtClean="0">
                <a:solidFill>
                  <a:schemeClr val="accent5">
                    <a:lumMod val="50000"/>
                  </a:schemeClr>
                </a:solidFill>
              </a:rPr>
              <a:t>riferito al 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totale delle famiglie della relativa </a:t>
            </a:r>
            <a:r>
              <a:rPr lang="it-IT" sz="1100" dirty="0" err="1">
                <a:solidFill>
                  <a:schemeClr val="accent5">
                    <a:lumMod val="50000"/>
                  </a:schemeClr>
                </a:solidFill>
              </a:rPr>
              <a:t>macroarea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. – (4) </a:t>
            </a:r>
            <a:r>
              <a:rPr lang="it-IT" sz="1100" b="1" dirty="0">
                <a:solidFill>
                  <a:schemeClr val="accent5">
                    <a:lumMod val="50000"/>
                  </a:schemeClr>
                </a:solidFill>
              </a:rPr>
              <a:t>Scala di destra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145" y="1020944"/>
            <a:ext cx="5387035" cy="5170646"/>
          </a:xfrm>
          <a:prstGeom prst="rect">
            <a:avLst/>
          </a:prstGeom>
        </p:spPr>
      </p:pic>
      <p:sp>
        <p:nvSpPr>
          <p:cNvPr id="11" name="Ovale 10"/>
          <p:cNvSpPr/>
          <p:nvPr/>
        </p:nvSpPr>
        <p:spPr>
          <a:xfrm>
            <a:off x="5647174" y="3064747"/>
            <a:ext cx="1624794" cy="2703006"/>
          </a:xfrm>
          <a:prstGeom prst="ellipse">
            <a:avLst/>
          </a:prstGeom>
          <a:solidFill>
            <a:srgbClr val="FFFF00">
              <a:alpha val="20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8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46291" y="1567544"/>
            <a:ext cx="9348003" cy="4167733"/>
          </a:xfrm>
          <a:prstGeom prst="rect">
            <a:avLst/>
          </a:prstGeom>
        </p:spPr>
      </p:pic>
      <p:sp>
        <p:nvSpPr>
          <p:cNvPr id="4" name="Titolo 2"/>
          <p:cNvSpPr txBox="1">
            <a:spLocks/>
          </p:cNvSpPr>
          <p:nvPr/>
        </p:nvSpPr>
        <p:spPr>
          <a:xfrm>
            <a:off x="2194132" y="378766"/>
            <a:ext cx="9803597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Alfabetizzazione </a:t>
            </a: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finanziaria </a:t>
            </a:r>
            <a:r>
              <a:rPr lang="it-IT" altLang="it-IT" sz="2800" b="1" dirty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in Italia </a:t>
            </a: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nel confronto internazionale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9515" y="808494"/>
            <a:ext cx="9578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tx2"/>
                </a:solidFill>
                <a:cs typeface="Times New Roman" pitchFamily="18" charset="0"/>
              </a:rPr>
              <a:t>Le scarse competenze finanziarie non sono un problema solo degli anziani</a:t>
            </a:r>
            <a:endParaRPr lang="it-IT" sz="2400" b="1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841962" y="1206249"/>
            <a:ext cx="6897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  <a:cs typeface="Times New Roman" pitchFamily="18" charset="0"/>
              </a:rPr>
              <a:t>(numero di risposte corrette sui 5 quesiti BIG FIVE  % per paese)</a:t>
            </a:r>
            <a:endParaRPr lang="it-IT" sz="2000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Ovale 8"/>
          <p:cNvSpPr/>
          <p:nvPr/>
        </p:nvSpPr>
        <p:spPr>
          <a:xfrm>
            <a:off x="8149430" y="1473912"/>
            <a:ext cx="391885" cy="4459474"/>
          </a:xfrm>
          <a:prstGeom prst="ellipse">
            <a:avLst/>
          </a:prstGeom>
          <a:solidFill>
            <a:srgbClr val="FFFF00">
              <a:alpha val="20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636726" y="5531524"/>
            <a:ext cx="75945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Fonte: 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EU, </a:t>
            </a:r>
            <a:r>
              <a:rPr lang="it-IT" sz="1100" i="1" dirty="0" err="1">
                <a:solidFill>
                  <a:schemeClr val="accent5">
                    <a:lumMod val="50000"/>
                  </a:schemeClr>
                </a:solidFill>
              </a:rPr>
              <a:t>Monitoring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 the </a:t>
            </a:r>
            <a:r>
              <a:rPr lang="it-IT" sz="1100" i="1" dirty="0" err="1">
                <a:solidFill>
                  <a:schemeClr val="accent5">
                    <a:lumMod val="50000"/>
                  </a:schemeClr>
                </a:solidFill>
              </a:rPr>
              <a:t>level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 of </a:t>
            </a:r>
            <a:r>
              <a:rPr lang="it-IT" sz="1100" i="1" dirty="0" err="1">
                <a:solidFill>
                  <a:schemeClr val="accent5">
                    <a:lumMod val="50000"/>
                  </a:schemeClr>
                </a:solidFill>
              </a:rPr>
              <a:t>financial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1100" i="1" dirty="0" err="1">
                <a:solidFill>
                  <a:schemeClr val="accent5">
                    <a:lumMod val="50000"/>
                  </a:schemeClr>
                </a:solidFill>
              </a:rPr>
              <a:t>literacy</a:t>
            </a:r>
            <a:r>
              <a:rPr lang="it-IT" sz="1100" i="1" dirty="0">
                <a:solidFill>
                  <a:schemeClr val="accent5">
                    <a:lumMod val="50000"/>
                  </a:schemeClr>
                </a:solidFill>
              </a:rPr>
              <a:t> in EU</a:t>
            </a:r>
            <a:r>
              <a:rPr lang="it-IT" sz="1100" dirty="0">
                <a:solidFill>
                  <a:schemeClr val="accent5">
                    <a:lumMod val="50000"/>
                  </a:schemeClr>
                </a:solidFill>
              </a:rPr>
              <a:t>, luglio 2023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28545" y="5735277"/>
            <a:ext cx="58648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chemeClr val="accent5">
                    <a:lumMod val="50000"/>
                  </a:schemeClr>
                </a:solidFill>
              </a:rPr>
              <a:t>Comprensione del </a:t>
            </a: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tasso d’interesse semplice</a:t>
            </a:r>
          </a:p>
          <a:p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Comprensione dell’inflazione</a:t>
            </a:r>
          </a:p>
          <a:p>
            <a:r>
              <a:rPr lang="it-IT" sz="1400" b="1" dirty="0" smtClean="0">
                <a:solidFill>
                  <a:schemeClr val="accent5">
                    <a:lumMod val="50000"/>
                  </a:schemeClr>
                </a:solidFill>
              </a:rPr>
              <a:t>Relazione inversa fra prezzo </a:t>
            </a: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di un titolo e tassi </a:t>
            </a:r>
            <a:r>
              <a:rPr lang="it-IT" sz="1400" b="1" dirty="0" smtClean="0">
                <a:solidFill>
                  <a:schemeClr val="accent5">
                    <a:lumMod val="50000"/>
                  </a:schemeClr>
                </a:solidFill>
              </a:rPr>
              <a:t>d’interesse </a:t>
            </a:r>
            <a:endParaRPr lang="it-IT" sz="1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sz="1400" b="1" dirty="0" smtClean="0">
                <a:solidFill>
                  <a:schemeClr val="accent5">
                    <a:lumMod val="50000"/>
                  </a:schemeClr>
                </a:solidFill>
              </a:rPr>
              <a:t>Tempi </a:t>
            </a: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più lunghi prevedono a parità di tasso </a:t>
            </a:r>
            <a:r>
              <a:rPr lang="it-IT" sz="1400" b="1" dirty="0" smtClean="0">
                <a:solidFill>
                  <a:schemeClr val="accent5">
                    <a:lumMod val="50000"/>
                  </a:schemeClr>
                </a:solidFill>
              </a:rPr>
              <a:t>più elevati esborsi </a:t>
            </a:r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per interessi </a:t>
            </a:r>
          </a:p>
          <a:p>
            <a:r>
              <a:rPr lang="it-IT" sz="1400" b="1" dirty="0">
                <a:solidFill>
                  <a:schemeClr val="accent5">
                    <a:lumMod val="50000"/>
                  </a:schemeClr>
                </a:solidFill>
              </a:rPr>
              <a:t>Diversificazione del rischio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2769514" y="6032662"/>
            <a:ext cx="102624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BIG FIVE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899359" y="1920231"/>
            <a:ext cx="63235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LOW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99359" y="2754969"/>
            <a:ext cx="582211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MID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899358" y="4030879"/>
            <a:ext cx="5612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TOP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9"/>
          <p:cNvSpPr txBox="1">
            <a:spLocks/>
          </p:cNvSpPr>
          <p:nvPr/>
        </p:nvSpPr>
        <p:spPr>
          <a:xfrm>
            <a:off x="2105146" y="871995"/>
            <a:ext cx="9685712" cy="29769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endParaRPr lang="it-IT" sz="2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</a:endParaRPr>
          </a:p>
          <a:p>
            <a:pPr marL="135463" indent="0">
              <a:buFont typeface="Arial"/>
              <a:buNone/>
            </a:pPr>
            <a:endParaRPr lang="it-IT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mbria Math" pitchFamily="18" charset="0"/>
              <a:cs typeface="Calibri" panose="020F0502020204030204" pitchFamily="34" charset="0"/>
              <a:sym typeface="Arial"/>
            </a:endParaRPr>
          </a:p>
          <a:p>
            <a:pPr marL="135463" indent="0">
              <a:buFont typeface="Arial"/>
              <a:buNone/>
            </a:pPr>
            <a:endParaRPr lang="it-IT" sz="2533" dirty="0">
              <a:sym typeface="Arial"/>
            </a:endParaRPr>
          </a:p>
        </p:txBody>
      </p:sp>
      <p:sp>
        <p:nvSpPr>
          <p:cNvPr id="4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Perché la Banca d’Italia se ne occupa? </a:t>
            </a:r>
          </a:p>
          <a:p>
            <a:pPr algn="l" defTabSz="914400">
              <a:spcBef>
                <a:spcPts val="0"/>
              </a:spcBef>
            </a:pP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69282" y="1227499"/>
            <a:ext cx="738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Perché cittadini con un buon livello di cultura finanziaria…</a:t>
            </a:r>
            <a:endParaRPr lang="it-IT" sz="2400" i="1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egnaposto testo 3"/>
          <p:cNvSpPr txBox="1">
            <a:spLocks/>
          </p:cNvSpPr>
          <p:nvPr/>
        </p:nvSpPr>
        <p:spPr>
          <a:xfrm>
            <a:off x="2787657" y="2026183"/>
            <a:ext cx="7722919" cy="3369040"/>
          </a:xfrm>
          <a:prstGeom prst="rect">
            <a:avLst/>
          </a:prstGeom>
        </p:spPr>
        <p:txBody>
          <a:bodyPr>
            <a:normAutofit/>
          </a:bodyPr>
          <a:lstStyle>
            <a:lvl1pPr marL="233304" indent="-233304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5490" indent="-194419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79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8749" indent="-155536" algn="l" defTabSz="311071" rtl="0" eaLnBrk="1" latinLnBrk="0" hangingPunct="1">
              <a:spcBef>
                <a:spcPct val="20000"/>
              </a:spcBef>
              <a:buFont typeface="Arial"/>
              <a:buChar char="–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99820" indent="-155536" algn="l" defTabSz="311071" rtl="0" eaLnBrk="1" latinLnBrk="0" hangingPunct="1">
              <a:spcBef>
                <a:spcPct val="20000"/>
              </a:spcBef>
              <a:buFont typeface="Arial"/>
              <a:buChar char="»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892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1963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33034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44105" indent="-155536" algn="l" defTabSz="311071" rtl="0" eaLnBrk="1" latinLnBrk="0" hangingPunct="1">
              <a:spcBef>
                <a:spcPct val="20000"/>
              </a:spcBef>
              <a:buFont typeface="Arial"/>
              <a:buChar char="•"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Comprendono</a:t>
            </a:r>
            <a:r>
              <a:rPr lang="it-IT" sz="2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più chiaramente rischi e opportunità dei prodotti offerti.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Compiono </a:t>
            </a:r>
            <a:r>
              <a:rPr lang="it-IT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scelte più consapevoli </a:t>
            </a:r>
            <a:r>
              <a:rPr lang="it-IT" sz="2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indebitamento, risparmio e previdenza.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Contribuiscono alla formazione di un </a:t>
            </a:r>
            <a:r>
              <a:rPr lang="it-IT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mercato più inclusivo, efficiente e stabile.</a:t>
            </a:r>
            <a:endParaRPr lang="it-IT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3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766046" y="2648531"/>
            <a:ext cx="2907196" cy="2829671"/>
          </a:xfrm>
          <a:prstGeom prst="ellipse">
            <a:avLst/>
          </a:prstGeom>
          <a:solidFill>
            <a:srgbClr val="E2AD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Educazione finanziaria </a:t>
            </a:r>
            <a:r>
              <a:rPr lang="it-I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adulti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e 4"/>
          <p:cNvSpPr/>
          <p:nvPr/>
        </p:nvSpPr>
        <p:spPr>
          <a:xfrm>
            <a:off x="7421614" y="3514936"/>
            <a:ext cx="186359" cy="1789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Ovale 6"/>
          <p:cNvSpPr>
            <a:spLocks noChangeAspect="1"/>
          </p:cNvSpPr>
          <p:nvPr/>
        </p:nvSpPr>
        <p:spPr>
          <a:xfrm>
            <a:off x="6418373" y="3032830"/>
            <a:ext cx="335315" cy="321903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e 8"/>
          <p:cNvSpPr/>
          <p:nvPr/>
        </p:nvSpPr>
        <p:spPr>
          <a:xfrm>
            <a:off x="5025751" y="2899732"/>
            <a:ext cx="186359" cy="1789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" name="Ovale 9"/>
          <p:cNvSpPr>
            <a:spLocks noChangeAspect="1"/>
          </p:cNvSpPr>
          <p:nvPr/>
        </p:nvSpPr>
        <p:spPr>
          <a:xfrm>
            <a:off x="2577492" y="3022224"/>
            <a:ext cx="1435708" cy="1397423"/>
          </a:xfrm>
          <a:prstGeom prst="ellipse">
            <a:avLst/>
          </a:prstGeom>
          <a:solidFill>
            <a:srgbClr val="66A2D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Piccole Imprese Scelte Grandi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Ovale 12"/>
          <p:cNvSpPr>
            <a:spLocks noChangeAspect="1"/>
          </p:cNvSpPr>
          <p:nvPr/>
        </p:nvSpPr>
        <p:spPr>
          <a:xfrm>
            <a:off x="5549623" y="5026281"/>
            <a:ext cx="203132" cy="19500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5" name="Ovale 14"/>
          <p:cNvSpPr>
            <a:spLocks noChangeAspect="1"/>
          </p:cNvSpPr>
          <p:nvPr/>
        </p:nvSpPr>
        <p:spPr>
          <a:xfrm>
            <a:off x="3619503" y="4212106"/>
            <a:ext cx="558129" cy="5358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6267641" y="1742160"/>
            <a:ext cx="2067649" cy="2012517"/>
          </a:xfrm>
          <a:prstGeom prst="ellipse">
            <a:avLst/>
          </a:prstGeom>
          <a:solidFill>
            <a:srgbClr val="66A2D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Progetto Tu e l’Economia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3430477" y="4485045"/>
            <a:ext cx="133719" cy="15695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1" name="Ovale 20"/>
          <p:cNvSpPr>
            <a:spLocks noChangeAspect="1"/>
          </p:cNvSpPr>
          <p:nvPr/>
        </p:nvSpPr>
        <p:spPr>
          <a:xfrm>
            <a:off x="2743654" y="4615168"/>
            <a:ext cx="2094208" cy="2038361"/>
          </a:xfrm>
          <a:prstGeom prst="ellipse">
            <a:avLst/>
          </a:prstGeom>
          <a:solidFill>
            <a:srgbClr val="0049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Progetto senior: la digitalizzazione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2" name="Ovale 21"/>
          <p:cNvSpPr>
            <a:spLocks noChangeAspect="1"/>
          </p:cNvSpPr>
          <p:nvPr/>
        </p:nvSpPr>
        <p:spPr>
          <a:xfrm>
            <a:off x="6272935" y="4367980"/>
            <a:ext cx="1987413" cy="1934919"/>
          </a:xfrm>
          <a:prstGeom prst="ellipse">
            <a:avLst/>
          </a:prstGeom>
          <a:solidFill>
            <a:srgbClr val="00498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Le Donne Contano!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6" name="Ovale 15"/>
          <p:cNvSpPr>
            <a:spLocks noChangeAspect="1"/>
          </p:cNvSpPr>
          <p:nvPr/>
        </p:nvSpPr>
        <p:spPr>
          <a:xfrm>
            <a:off x="7710001" y="4116011"/>
            <a:ext cx="242267" cy="23257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4" name="Ovale 23"/>
          <p:cNvSpPr/>
          <p:nvPr/>
        </p:nvSpPr>
        <p:spPr>
          <a:xfrm>
            <a:off x="6567329" y="5737446"/>
            <a:ext cx="186359" cy="1789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5" name="Ovale 24"/>
          <p:cNvSpPr>
            <a:spLocks noChangeAspect="1"/>
          </p:cNvSpPr>
          <p:nvPr/>
        </p:nvSpPr>
        <p:spPr>
          <a:xfrm>
            <a:off x="5593622" y="1808981"/>
            <a:ext cx="242267" cy="23257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6" name="Rettangolo 25"/>
          <p:cNvSpPr/>
          <p:nvPr/>
        </p:nvSpPr>
        <p:spPr>
          <a:xfrm>
            <a:off x="8769628" y="2520343"/>
            <a:ext cx="1259785" cy="968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tangolo 26">
            <a:hlinkClick r:id="" action="ppaction://noaction"/>
          </p:cNvPr>
          <p:cNvSpPr/>
          <p:nvPr/>
        </p:nvSpPr>
        <p:spPr>
          <a:xfrm>
            <a:off x="4070022" y="3274067"/>
            <a:ext cx="1062314" cy="869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o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altre iniziative per le scuole</a:t>
            </a:r>
            <a:endParaRPr lang="en-GB" dirty="0"/>
          </a:p>
        </p:txBody>
      </p:sp>
      <p:pic>
        <p:nvPicPr>
          <p:cNvPr id="29" name="Immagin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418" y="3998787"/>
            <a:ext cx="783966" cy="738386"/>
          </a:xfrm>
          <a:prstGeom prst="rect">
            <a:avLst/>
          </a:prstGeom>
        </p:spPr>
      </p:pic>
      <p:pic>
        <p:nvPicPr>
          <p:cNvPr id="30" name="Immagin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585" y="2468705"/>
            <a:ext cx="783966" cy="738386"/>
          </a:xfrm>
          <a:prstGeom prst="rect">
            <a:avLst/>
          </a:prstGeom>
        </p:spPr>
      </p:pic>
      <p:pic>
        <p:nvPicPr>
          <p:cNvPr id="31" name="Immagin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412" y="4937351"/>
            <a:ext cx="434694" cy="409421"/>
          </a:xfrm>
          <a:prstGeom prst="rect">
            <a:avLst/>
          </a:prstGeom>
        </p:spPr>
      </p:pic>
      <p:pic>
        <p:nvPicPr>
          <p:cNvPr id="33" name="Immagin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65" y="3466154"/>
            <a:ext cx="146767" cy="138234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947" y="5916350"/>
            <a:ext cx="300914" cy="283419"/>
          </a:xfrm>
          <a:prstGeom prst="rect">
            <a:avLst/>
          </a:prstGeom>
        </p:spPr>
      </p:pic>
      <p:sp>
        <p:nvSpPr>
          <p:cNvPr id="6" name="Ovale 5"/>
          <p:cNvSpPr>
            <a:spLocks noChangeAspect="1"/>
          </p:cNvSpPr>
          <p:nvPr/>
        </p:nvSpPr>
        <p:spPr>
          <a:xfrm>
            <a:off x="6134921" y="3247761"/>
            <a:ext cx="359760" cy="34537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2" name="Ovale 11"/>
          <p:cNvSpPr>
            <a:spLocks noChangeAspect="1"/>
          </p:cNvSpPr>
          <p:nvPr/>
        </p:nvSpPr>
        <p:spPr>
          <a:xfrm>
            <a:off x="5864615" y="4740150"/>
            <a:ext cx="298055" cy="28613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Ovale 7"/>
          <p:cNvSpPr>
            <a:spLocks noChangeAspect="1"/>
          </p:cNvSpPr>
          <p:nvPr/>
        </p:nvSpPr>
        <p:spPr>
          <a:xfrm>
            <a:off x="6055896" y="2964486"/>
            <a:ext cx="240255" cy="2306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Ovale 10"/>
          <p:cNvSpPr>
            <a:spLocks noChangeAspect="1"/>
          </p:cNvSpPr>
          <p:nvPr/>
        </p:nvSpPr>
        <p:spPr>
          <a:xfrm>
            <a:off x="5199868" y="5419648"/>
            <a:ext cx="203132" cy="19500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5" name="Ovale 34"/>
          <p:cNvSpPr>
            <a:spLocks noChangeAspect="1"/>
          </p:cNvSpPr>
          <p:nvPr/>
        </p:nvSpPr>
        <p:spPr>
          <a:xfrm>
            <a:off x="3991925" y="1150304"/>
            <a:ext cx="1997697" cy="1944429"/>
          </a:xfrm>
          <a:prstGeom prst="ellipse">
            <a:avLst/>
          </a:prstGeom>
          <a:solidFill>
            <a:srgbClr val="66A2D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Centri Provinciali di Istruzione per Adulti (CPIA)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8244063" y="1150304"/>
            <a:ext cx="391942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La difficoltà di raggiungere un pubblico adulto.</a:t>
            </a:r>
            <a:endParaRPr lang="it-IT" sz="2200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Un duplice approccio: teorico e pratico.</a:t>
            </a:r>
            <a:endParaRPr lang="it-IT" sz="2200" dirty="0">
              <a:solidFill>
                <a:schemeClr val="tx2"/>
              </a:solidFill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Non solo lezioni frontali: esempi, test, video, </a:t>
            </a:r>
            <a:r>
              <a:rPr lang="it-IT" sz="2200" dirty="0" err="1" smtClean="0">
                <a:solidFill>
                  <a:schemeClr val="tx2"/>
                </a:solidFill>
                <a:cs typeface="Times New Roman" pitchFamily="18" charset="0"/>
              </a:rPr>
              <a:t>crucipuzzle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, calcolatori, simulatori…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Le </a:t>
            </a:r>
            <a:r>
              <a:rPr lang="it-IT" sz="2200" i="1" dirty="0" smtClean="0">
                <a:solidFill>
                  <a:schemeClr val="tx2"/>
                </a:solidFill>
                <a:cs typeface="Times New Roman" pitchFamily="18" charset="0"/>
              </a:rPr>
              <a:t>best </a:t>
            </a:r>
            <a:r>
              <a:rPr lang="it-IT" sz="2200" i="1" dirty="0" err="1" smtClean="0">
                <a:solidFill>
                  <a:schemeClr val="tx2"/>
                </a:solidFill>
                <a:cs typeface="Times New Roman" pitchFamily="18" charset="0"/>
              </a:rPr>
              <a:t>practice</a:t>
            </a: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 internazionali (OCSE): formare i formatori.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smtClean="0">
                <a:solidFill>
                  <a:schemeClr val="tx2"/>
                </a:solidFill>
                <a:cs typeface="Times New Roman" pitchFamily="18" charset="0"/>
              </a:rPr>
              <a:t>Attenzione ai segmenti più fragili: senior, stranieri e donne</a:t>
            </a:r>
            <a:endParaRPr lang="it-IT" sz="22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37" name="Titolo 2"/>
          <p:cNvSpPr txBox="1">
            <a:spLocks/>
          </p:cNvSpPr>
          <p:nvPr/>
        </p:nvSpPr>
        <p:spPr>
          <a:xfrm>
            <a:off x="2194135" y="486323"/>
            <a:ext cx="9507734" cy="586337"/>
          </a:xfrm>
        </p:spPr>
        <p:txBody>
          <a:bodyPr>
            <a:noAutofit/>
          </a:bodyPr>
          <a:lstStyle>
            <a:lvl1pPr algn="ctr" defTabSz="311071" rtl="0" eaLnBrk="1" latinLnBrk="0" hangingPunct="1">
              <a:spcBef>
                <a:spcPct val="0"/>
              </a:spcBef>
              <a:buNone/>
              <a:defRPr sz="299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</a:pPr>
            <a:r>
              <a:rPr lang="it-IT" altLang="it-IT" sz="2800" b="1" dirty="0" smtClean="0">
                <a:solidFill>
                  <a:srgbClr val="194282"/>
                </a:solidFill>
                <a:ea typeface="Cambria Math" pitchFamily="18" charset="0"/>
                <a:cs typeface="Calibri" panose="020F0502020204030204" pitchFamily="34" charset="0"/>
              </a:rPr>
              <a:t>Le iniziative formative della Banca d’Italia per gli adulti</a:t>
            </a:r>
            <a:endParaRPr lang="it-IT" altLang="it-IT" sz="2800" b="1" dirty="0">
              <a:solidFill>
                <a:srgbClr val="194282"/>
              </a:solidFill>
              <a:ea typeface="Cambria Math" pitchFamily="18" charset="0"/>
              <a:cs typeface="Calibri" panose="020F0502020204030204" pitchFamily="34" charset="0"/>
            </a:endParaRPr>
          </a:p>
        </p:txBody>
      </p:sp>
      <p:sp>
        <p:nvSpPr>
          <p:cNvPr id="38" name="Ovale 37"/>
          <p:cNvSpPr>
            <a:spLocks noChangeAspect="1"/>
          </p:cNvSpPr>
          <p:nvPr/>
        </p:nvSpPr>
        <p:spPr>
          <a:xfrm>
            <a:off x="4683697" y="5259847"/>
            <a:ext cx="1734676" cy="1688417"/>
          </a:xfrm>
          <a:prstGeom prst="ellipse">
            <a:avLst/>
          </a:prstGeom>
          <a:solidFill>
            <a:srgbClr val="66A2D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Ed Finanziaria  </a:t>
            </a:r>
            <a:r>
              <a:rPr lang="it-IT" b="1" dirty="0">
                <a:solidFill>
                  <a:schemeClr val="bg1"/>
                </a:solidFill>
              </a:rPr>
              <a:t>sul luogo di lavoro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853446" y="5688877"/>
            <a:ext cx="4365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  <a:cs typeface="Times New Roman" pitchFamily="18" charset="0"/>
                <a:hlinkClick r:id="rId7"/>
              </a:rPr>
              <a:t>https://economiapertutti.bancaditalia.it/</a:t>
            </a:r>
            <a:endParaRPr lang="it-IT" dirty="0">
              <a:solidFill>
                <a:schemeClr val="tx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23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6273" y="336002"/>
            <a:ext cx="10185095" cy="975059"/>
          </a:xfrm>
          <a:prstGeom prst="rect">
            <a:avLst/>
          </a:prstGeom>
          <a:noFill/>
          <a:ln>
            <a:noFill/>
          </a:ln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lang="it-IT" altLang="it-IT" sz="2600" b="1" dirty="0" smtClean="0">
                <a:solidFill>
                  <a:srgbClr val="194282"/>
                </a:solidFill>
                <a:latin typeface="Calibri Light" panose="020F0302020204030204" pitchFamily="34" charset="0"/>
                <a:ea typeface="Cambria Math" pitchFamily="18" charset="0"/>
                <a:cs typeface="Calibri" panose="020F0502020204030204" pitchFamily="34" charset="0"/>
              </a:defRPr>
            </a:lvl1pPr>
            <a:lvl2pPr marL="742950" indent="-285750" algn="just">
              <a:spcBef>
                <a:spcPct val="20000"/>
              </a:spcBef>
              <a:buFont typeface="Arial" charset="0"/>
              <a:buChar char="–"/>
              <a:defRPr lang="it-IT" altLang="it-IT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algn="just">
              <a:spcBef>
                <a:spcPct val="20000"/>
              </a:spcBef>
              <a:buFont typeface="Arial" charset="0"/>
              <a:buChar char="•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algn="just">
              <a:spcBef>
                <a:spcPct val="20000"/>
              </a:spcBef>
              <a:buFont typeface="Arial" charset="0"/>
              <a:buChar char="–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algn="just">
              <a:spcBef>
                <a:spcPct val="20000"/>
              </a:spcBef>
              <a:buFont typeface="Arial" charset="0"/>
              <a:buChar char="»"/>
              <a:defRPr lang="it-IT" altLang="it-IT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pPr marL="179387" algn="l">
              <a:spcAft>
                <a:spcPts val="0"/>
              </a:spcAft>
            </a:pPr>
            <a:r>
              <a:rPr lang="en-US" sz="2800" dirty="0" smtClean="0">
                <a:latin typeface="+mj-lt"/>
              </a:rPr>
              <a:t>Corso per senior: la </a:t>
            </a:r>
            <a:r>
              <a:rPr lang="en-US" sz="2800" dirty="0" err="1" smtClean="0">
                <a:latin typeface="+mj-lt"/>
              </a:rPr>
              <a:t>digitalizzazione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dei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servizi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bancari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651267460"/>
              </p:ext>
            </p:extLst>
          </p:nvPr>
        </p:nvGraphicFramePr>
        <p:xfrm>
          <a:off x="2134420" y="1502481"/>
          <a:ext cx="9448800" cy="439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650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AGINE INTER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1ACF7B2E8695498A9F3CA3E10E8542" ma:contentTypeVersion="2" ma:contentTypeDescription="Creare un nuovo documento." ma:contentTypeScope="" ma:versionID="9e88fecfe3d0e93da97986938f6801d2">
  <xsd:schema xmlns:xsd="http://www.w3.org/2001/XMLSchema" xmlns:xs="http://www.w3.org/2001/XMLSchema" xmlns:p="http://schemas.microsoft.com/office/2006/metadata/properties" xmlns:ns2="233771f1-b621-4f95-a49e-dfcc3d65d89f" targetNamespace="http://schemas.microsoft.com/office/2006/metadata/properties" ma:root="true" ma:fieldsID="e49ae2a7f64c4bb20c7c3807438831f1" ns2:_="">
    <xsd:import namespace="233771f1-b621-4f95-a49e-dfcc3d65d89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771f1-b621-4f95-a49e-dfcc3d65d8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AD4AF5-3086-4CD1-80BC-38E4322DD3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771f1-b621-4f95-a49e-dfcc3d65d8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E5AA2B-4E4D-4BBE-AAD5-6237154285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5FE22-2D3A-4ED2-804F-CD3B663D5D4C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33771f1-b621-4f95-a49e-dfcc3d65d89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24688</TotalTime>
  <Words>843</Words>
  <Application>Microsoft Office PowerPoint</Application>
  <PresentationFormat>Widescreen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2" baseType="lpstr">
      <vt:lpstr>Arial</vt:lpstr>
      <vt:lpstr>Calibri</vt:lpstr>
      <vt:lpstr>Cambria Math</vt:lpstr>
      <vt:lpstr>Courier New</vt:lpstr>
      <vt:lpstr>Dosis regular</vt:lpstr>
      <vt:lpstr>Gill Sans</vt:lpstr>
      <vt:lpstr>Helvetica LT Std</vt:lpstr>
      <vt:lpstr>Montserrat Light</vt:lpstr>
      <vt:lpstr>Times New Roman</vt:lpstr>
      <vt:lpstr>PAGINE INTERNE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altre iniziative per le scuole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Mori</dc:creator>
  <cp:lastModifiedBy>Alessandra Mori</cp:lastModifiedBy>
  <cp:revision>1057</cp:revision>
  <cp:lastPrinted>2024-07-25T15:00:33Z</cp:lastPrinted>
  <dcterms:created xsi:type="dcterms:W3CDTF">2020-11-10T15:03:40Z</dcterms:created>
  <dcterms:modified xsi:type="dcterms:W3CDTF">2025-04-17T14:56:31Z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0x010100671ACF7B2E8695498A9F3CA3E10E8542</vt:lpwstr>
  </property>
</Properties>
</file>